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Eczar" charset="0"/>
      <p:regular r:id="rId20"/>
    </p:embeddedFont>
    <p:embeddedFont>
      <p:font typeface="Canva Sans Bold" charset="0"/>
      <p:regular r:id="rId21"/>
    </p:embeddedFont>
    <p:embeddedFont>
      <p:font typeface="Eczar Semi-Bold" charset="0"/>
      <p:regular r:id="rId22"/>
    </p:embeddedFont>
    <p:embeddedFont>
      <p:font typeface="Raleway" charset="0"/>
      <p:regular r:id="rId23"/>
    </p:embeddedFont>
    <p:embeddedFont>
      <p:font typeface="Raleway Bold" charset="0"/>
      <p:regular r:id="rId24"/>
    </p:embeddedFont>
    <p:embeddedFont>
      <p:font typeface="Eczar Bold" charset="0"/>
      <p:regular r:id="rId25"/>
    </p:embeddedFont>
    <p:embeddedFont>
      <p:font typeface="Calibri"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6" d="100"/>
          <a:sy n="56" d="100"/>
        </p:scale>
        <p:origin x="-342"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s>
</file>

<file path=ppt/media/image1.png>
</file>

<file path=ppt/media/image2.png>
</file>

<file path=ppt/media/image2.sv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2984660">
            <a:off x="15459392" y="358695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119339" y="-4507184"/>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4" name="Freeform 4"/>
          <p:cNvSpPr/>
          <p:nvPr/>
        </p:nvSpPr>
        <p:spPr>
          <a:xfrm rot="-1264648">
            <a:off x="-2042291" y="3086100"/>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a:off x="-5014947" y="4938208"/>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6" name="Freeform 6"/>
          <p:cNvSpPr/>
          <p:nvPr/>
        </p:nvSpPr>
        <p:spPr>
          <a:xfrm>
            <a:off x="14584680" y="-244978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7" name="Freeform 7"/>
          <p:cNvSpPr/>
          <p:nvPr/>
        </p:nvSpPr>
        <p:spPr>
          <a:xfrm rot="6495018">
            <a:off x="-1249695" y="54383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8" name="TextBox 8"/>
          <p:cNvSpPr txBox="1"/>
          <p:nvPr/>
        </p:nvSpPr>
        <p:spPr>
          <a:xfrm>
            <a:off x="810188" y="733425"/>
            <a:ext cx="16667624" cy="4880616"/>
          </a:xfrm>
          <a:prstGeom prst="rect">
            <a:avLst/>
          </a:prstGeom>
        </p:spPr>
        <p:txBody>
          <a:bodyPr lIns="0" tIns="0" rIns="0" bIns="0" rtlCol="0" anchor="t">
            <a:spAutoFit/>
          </a:bodyPr>
          <a:lstStyle/>
          <a:p>
            <a:pPr algn="ctr">
              <a:lnSpc>
                <a:spcPts val="12766"/>
              </a:lnSpc>
            </a:pPr>
            <a:r>
              <a:rPr lang="en-US" sz="11100">
                <a:solidFill>
                  <a:srgbClr val="273384"/>
                </a:solidFill>
                <a:latin typeface="Eczar"/>
              </a:rPr>
              <a:t>APPLIED</a:t>
            </a:r>
          </a:p>
          <a:p>
            <a:pPr algn="ctr">
              <a:lnSpc>
                <a:spcPts val="12766"/>
              </a:lnSpc>
            </a:pPr>
            <a:r>
              <a:rPr lang="en-US" sz="11100">
                <a:solidFill>
                  <a:srgbClr val="273384"/>
                </a:solidFill>
                <a:latin typeface="Eczar"/>
              </a:rPr>
              <a:t>DATA</a:t>
            </a:r>
          </a:p>
          <a:p>
            <a:pPr algn="ctr">
              <a:lnSpc>
                <a:spcPts val="12766"/>
              </a:lnSpc>
            </a:pPr>
            <a:r>
              <a:rPr lang="en-US" sz="11100">
                <a:solidFill>
                  <a:srgbClr val="273384"/>
                </a:solidFill>
                <a:latin typeface="Eczar"/>
              </a:rPr>
              <a:t>SCIENCES</a:t>
            </a:r>
          </a:p>
        </p:txBody>
      </p:sp>
      <p:sp>
        <p:nvSpPr>
          <p:cNvPr id="9" name="TextBox 9"/>
          <p:cNvSpPr txBox="1"/>
          <p:nvPr/>
        </p:nvSpPr>
        <p:spPr>
          <a:xfrm>
            <a:off x="5108292" y="7108420"/>
            <a:ext cx="13179708" cy="1783080"/>
          </a:xfrm>
          <a:prstGeom prst="rect">
            <a:avLst/>
          </a:prstGeom>
        </p:spPr>
        <p:txBody>
          <a:bodyPr lIns="0" tIns="0" rIns="0" bIns="0" rtlCol="0" anchor="t">
            <a:spAutoFit/>
          </a:bodyPr>
          <a:lstStyle/>
          <a:p>
            <a:pPr algn="ctr">
              <a:lnSpc>
                <a:spcPts val="7334"/>
              </a:lnSpc>
            </a:pPr>
            <a:r>
              <a:rPr lang="en-US" sz="4500">
                <a:solidFill>
                  <a:srgbClr val="273384"/>
                </a:solidFill>
                <a:latin typeface="Eczar Semi-Bold"/>
              </a:rPr>
              <a:t>M.Sindhu Sri</a:t>
            </a:r>
          </a:p>
          <a:p>
            <a:pPr algn="ctr">
              <a:lnSpc>
                <a:spcPts val="7334"/>
              </a:lnSpc>
            </a:pPr>
            <a:r>
              <a:rPr lang="en-US" sz="4500">
                <a:solidFill>
                  <a:srgbClr val="273384"/>
                </a:solidFill>
                <a:latin typeface="Eczar Semi-Bold"/>
              </a:rPr>
              <a:t>VVCET</a:t>
            </a:r>
          </a:p>
        </p:txBody>
      </p:sp>
      <p:sp>
        <p:nvSpPr>
          <p:cNvPr id="10" name="Freeform 10"/>
          <p:cNvSpPr/>
          <p:nvPr/>
        </p:nvSpPr>
        <p:spPr>
          <a:xfrm rot="-2700000">
            <a:off x="-1551070" y="-489556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1" name="Freeform 11"/>
          <p:cNvSpPr/>
          <p:nvPr/>
        </p:nvSpPr>
        <p:spPr>
          <a:xfrm rot="-3442328">
            <a:off x="12759754" y="6160928"/>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2984660">
            <a:off x="15459392" y="358695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119339" y="-4507184"/>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4" name="Freeform 4"/>
          <p:cNvSpPr/>
          <p:nvPr/>
        </p:nvSpPr>
        <p:spPr>
          <a:xfrm rot="-1264648">
            <a:off x="-2042291" y="3086100"/>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a:off x="-5014947" y="4938208"/>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6" name="Freeform 6"/>
          <p:cNvSpPr/>
          <p:nvPr/>
        </p:nvSpPr>
        <p:spPr>
          <a:xfrm>
            <a:off x="15134286" y="-25852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7" name="Freeform 7"/>
          <p:cNvSpPr/>
          <p:nvPr/>
        </p:nvSpPr>
        <p:spPr>
          <a:xfrm rot="6495018">
            <a:off x="-1249695" y="54383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8" name="TextBox 8"/>
          <p:cNvSpPr txBox="1"/>
          <p:nvPr/>
        </p:nvSpPr>
        <p:spPr>
          <a:xfrm>
            <a:off x="0" y="47625"/>
            <a:ext cx="18288000" cy="2696854"/>
          </a:xfrm>
          <a:prstGeom prst="rect">
            <a:avLst/>
          </a:prstGeom>
        </p:spPr>
        <p:txBody>
          <a:bodyPr lIns="0" tIns="0" rIns="0" bIns="0" rtlCol="0" anchor="t">
            <a:spAutoFit/>
          </a:bodyPr>
          <a:lstStyle/>
          <a:p>
            <a:pPr algn="ctr">
              <a:lnSpc>
                <a:spcPts val="10581"/>
              </a:lnSpc>
            </a:pPr>
            <a:r>
              <a:rPr lang="en-US" sz="9201">
                <a:solidFill>
                  <a:srgbClr val="273384"/>
                </a:solidFill>
                <a:latin typeface="Eczar Bold"/>
              </a:rPr>
              <a:t>TITLE()FUNCTION SHOW() FUNCTIONS</a:t>
            </a:r>
          </a:p>
        </p:txBody>
      </p:sp>
      <p:sp>
        <p:nvSpPr>
          <p:cNvPr id="9" name="Freeform 9"/>
          <p:cNvSpPr/>
          <p:nvPr/>
        </p:nvSpPr>
        <p:spPr>
          <a:xfrm rot="-2700000">
            <a:off x="-1551070" y="-489556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0" name="Freeform 10"/>
          <p:cNvSpPr/>
          <p:nvPr/>
        </p:nvSpPr>
        <p:spPr>
          <a:xfrm rot="-3442328">
            <a:off x="12759754" y="6160928"/>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1" name="TextBox 11"/>
          <p:cNvSpPr txBox="1"/>
          <p:nvPr/>
        </p:nvSpPr>
        <p:spPr>
          <a:xfrm>
            <a:off x="-314008" y="2563504"/>
            <a:ext cx="18288000" cy="3381799"/>
          </a:xfrm>
          <a:prstGeom prst="rect">
            <a:avLst/>
          </a:prstGeom>
        </p:spPr>
        <p:txBody>
          <a:bodyPr lIns="0" tIns="0" rIns="0" bIns="0" rtlCol="0" anchor="t">
            <a:spAutoFit/>
          </a:bodyPr>
          <a:lstStyle/>
          <a:p>
            <a:pPr>
              <a:lnSpc>
                <a:spcPts val="6810"/>
              </a:lnSpc>
            </a:pPr>
            <a:r>
              <a:rPr lang="en-US" sz="4178">
                <a:solidFill>
                  <a:srgbClr val="000000"/>
                </a:solidFill>
                <a:latin typeface="Raleway"/>
              </a:rPr>
              <a:t> The </a:t>
            </a:r>
            <a:r>
              <a:rPr lang="en-US" sz="4178">
                <a:solidFill>
                  <a:srgbClr val="000000"/>
                </a:solidFill>
                <a:latin typeface="Raleway Semi-Bold"/>
              </a:rPr>
              <a:t>title()</a:t>
            </a:r>
            <a:r>
              <a:rPr lang="en-US" sz="4178">
                <a:solidFill>
                  <a:srgbClr val="000000"/>
                </a:solidFill>
                <a:latin typeface="Raleway"/>
              </a:rPr>
              <a:t> function to display stock price fluctuations. Here's a basic example of how you can achieve this using Python. This code will randomly generate stock prices and display them with appropriate titles</a:t>
            </a:r>
          </a:p>
          <a:p>
            <a:pPr>
              <a:lnSpc>
                <a:spcPts val="6810"/>
              </a:lnSpc>
            </a:pPr>
            <a:endParaRPr lang="en-US" sz="4178">
              <a:solidFill>
                <a:srgbClr val="000000"/>
              </a:solidFill>
              <a:latin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4872546" y="111252"/>
            <a:ext cx="8542907" cy="1758696"/>
          </a:xfrm>
          <a:prstGeom prst="rect">
            <a:avLst/>
          </a:prstGeom>
        </p:spPr>
        <p:txBody>
          <a:bodyPr lIns="0" tIns="0" rIns="0" bIns="0" rtlCol="0" anchor="t">
            <a:spAutoFit/>
          </a:bodyPr>
          <a:lstStyle/>
          <a:p>
            <a:pPr>
              <a:lnSpc>
                <a:spcPts val="14097"/>
              </a:lnSpc>
            </a:pPr>
            <a:r>
              <a:rPr lang="en-US" sz="11100">
                <a:solidFill>
                  <a:srgbClr val="273384"/>
                </a:solidFill>
                <a:latin typeface="Eczar Bold"/>
              </a:rPr>
              <a:t>CODE</a:t>
            </a:r>
          </a:p>
        </p:txBody>
      </p:sp>
      <p:sp>
        <p:nvSpPr>
          <p:cNvPr id="9" name="TextBox 9"/>
          <p:cNvSpPr txBox="1"/>
          <p:nvPr/>
        </p:nvSpPr>
        <p:spPr>
          <a:xfrm>
            <a:off x="0" y="1594860"/>
            <a:ext cx="18288000" cy="9133747"/>
          </a:xfrm>
          <a:prstGeom prst="rect">
            <a:avLst/>
          </a:prstGeom>
        </p:spPr>
        <p:txBody>
          <a:bodyPr lIns="0" tIns="0" rIns="0" bIns="0" rtlCol="0" anchor="t">
            <a:spAutoFit/>
          </a:bodyPr>
          <a:lstStyle/>
          <a:p>
            <a:pPr>
              <a:lnSpc>
                <a:spcPts val="4570"/>
              </a:lnSpc>
            </a:pPr>
            <a:r>
              <a:rPr lang="en-US" sz="3241">
                <a:solidFill>
                  <a:srgbClr val="000000"/>
                </a:solidFill>
                <a:latin typeface="Raleway Bold"/>
              </a:rPr>
              <a:t>import random</a:t>
            </a:r>
          </a:p>
          <a:p>
            <a:pPr>
              <a:lnSpc>
                <a:spcPts val="4570"/>
              </a:lnSpc>
            </a:pPr>
            <a:r>
              <a:rPr lang="en-US" sz="3241">
                <a:solidFill>
                  <a:srgbClr val="000000"/>
                </a:solidFill>
                <a:latin typeface="Raleway Bold"/>
              </a:rPr>
              <a:t>def show_stock_price():</a:t>
            </a:r>
          </a:p>
          <a:p>
            <a:pPr>
              <a:lnSpc>
                <a:spcPts val="4570"/>
              </a:lnSpc>
            </a:pPr>
            <a:r>
              <a:rPr lang="en-US" sz="3241">
                <a:solidFill>
                  <a:srgbClr val="000000"/>
                </a:solidFill>
                <a:latin typeface="Raleway Bold"/>
              </a:rPr>
              <a:t>    # Simulate stock price fluctuations</a:t>
            </a:r>
          </a:p>
          <a:p>
            <a:pPr>
              <a:lnSpc>
                <a:spcPts val="4570"/>
              </a:lnSpc>
            </a:pPr>
            <a:r>
              <a:rPr lang="en-US" sz="3241">
                <a:solidFill>
                  <a:srgbClr val="000000"/>
                </a:solidFill>
                <a:latin typeface="Raleway Bold"/>
              </a:rPr>
              <a:t>    stock_price = 100  # Initial stock price</a:t>
            </a:r>
          </a:p>
          <a:p>
            <a:pPr>
              <a:lnSpc>
                <a:spcPts val="4570"/>
              </a:lnSpc>
            </a:pPr>
            <a:r>
              <a:rPr lang="en-US" sz="3241">
                <a:solidFill>
                  <a:srgbClr val="000000"/>
                </a:solidFill>
                <a:latin typeface="Raleway Bold"/>
              </a:rPr>
              <a:t>    for day in range(1, 11):  # Simulate 10 days of data</a:t>
            </a:r>
          </a:p>
          <a:p>
            <a:pPr>
              <a:lnSpc>
                <a:spcPts val="4570"/>
              </a:lnSpc>
            </a:pPr>
            <a:r>
              <a:rPr lang="en-US" sz="3241">
                <a:solidFill>
                  <a:srgbClr val="000000"/>
                </a:solidFill>
                <a:latin typeface="Raleway Bold"/>
              </a:rPr>
              <a:t>        # Generate a random percentage change between -5% and 5%</a:t>
            </a:r>
          </a:p>
          <a:p>
            <a:pPr>
              <a:lnSpc>
                <a:spcPts val="4570"/>
              </a:lnSpc>
            </a:pPr>
            <a:r>
              <a:rPr lang="en-US" sz="3241">
                <a:solidFill>
                  <a:srgbClr val="000000"/>
                </a:solidFill>
                <a:latin typeface="Raleway Bold"/>
              </a:rPr>
              <a:t>        percent_change = random.uniform(-0.05, 0.05)</a:t>
            </a:r>
          </a:p>
          <a:p>
            <a:pPr>
              <a:lnSpc>
                <a:spcPts val="4570"/>
              </a:lnSpc>
            </a:pPr>
            <a:r>
              <a:rPr lang="en-US" sz="3241">
                <a:solidFill>
                  <a:srgbClr val="000000"/>
                </a:solidFill>
                <a:latin typeface="Raleway Bold"/>
              </a:rPr>
              <a:t>        stock_price *= (1 + percent_change)  # Apply the change to the stock price</a:t>
            </a:r>
          </a:p>
          <a:p>
            <a:pPr>
              <a:lnSpc>
                <a:spcPts val="4570"/>
              </a:lnSpc>
            </a:pPr>
            <a:r>
              <a:rPr lang="en-US" sz="3241">
                <a:solidFill>
                  <a:srgbClr val="000000"/>
                </a:solidFill>
                <a:latin typeface="Raleway Bold"/>
              </a:rPr>
              <a:t>        # Create a title for the day</a:t>
            </a:r>
          </a:p>
          <a:p>
            <a:pPr>
              <a:lnSpc>
                <a:spcPts val="4570"/>
              </a:lnSpc>
            </a:pPr>
            <a:r>
              <a:rPr lang="en-US" sz="3241">
                <a:solidFill>
                  <a:srgbClr val="000000"/>
                </a:solidFill>
                <a:latin typeface="Raleway Bold"/>
              </a:rPr>
              <a:t>        title = f"Day {day}: Stock Price"</a:t>
            </a:r>
          </a:p>
          <a:p>
            <a:pPr>
              <a:lnSpc>
                <a:spcPts val="4570"/>
              </a:lnSpc>
            </a:pPr>
            <a:r>
              <a:rPr lang="en-US" sz="3241">
                <a:solidFill>
                  <a:srgbClr val="000000"/>
                </a:solidFill>
                <a:latin typeface="Raleway Bold"/>
              </a:rPr>
              <a:t>        # Display the stock price with the title</a:t>
            </a:r>
          </a:p>
          <a:p>
            <a:pPr>
              <a:lnSpc>
                <a:spcPts val="4570"/>
              </a:lnSpc>
            </a:pPr>
            <a:r>
              <a:rPr lang="en-US" sz="3241">
                <a:solidFill>
                  <a:srgbClr val="000000"/>
                </a:solidFill>
                <a:latin typeface="Raleway Bold"/>
              </a:rPr>
              <a:t>        print(title.center(30, '-'))</a:t>
            </a:r>
          </a:p>
          <a:p>
            <a:pPr>
              <a:lnSpc>
                <a:spcPts val="4570"/>
              </a:lnSpc>
            </a:pPr>
            <a:r>
              <a:rPr lang="en-US" sz="3241">
                <a:solidFill>
                  <a:srgbClr val="000000"/>
                </a:solidFill>
                <a:latin typeface="Raleway Bold"/>
              </a:rPr>
              <a:t>        print(f"Price: ${stock_price:.2f}\n")</a:t>
            </a:r>
          </a:p>
          <a:p>
            <a:pPr>
              <a:lnSpc>
                <a:spcPts val="4570"/>
              </a:lnSpc>
            </a:pPr>
            <a:r>
              <a:rPr lang="en-US" sz="3241">
                <a:solidFill>
                  <a:srgbClr val="000000"/>
                </a:solidFill>
                <a:latin typeface="Raleway Bold"/>
              </a:rPr>
              <a:t>if __name__ == "__main__":</a:t>
            </a:r>
          </a:p>
          <a:p>
            <a:pPr>
              <a:lnSpc>
                <a:spcPts val="4570"/>
              </a:lnSpc>
            </a:pPr>
            <a:r>
              <a:rPr lang="en-US" sz="3241">
                <a:solidFill>
                  <a:srgbClr val="000000"/>
                </a:solidFill>
                <a:latin typeface="Raleway Bold"/>
              </a:rPr>
              <a:t>    show_stock_price()</a:t>
            </a:r>
          </a:p>
          <a:p>
            <a:pPr>
              <a:lnSpc>
                <a:spcPts val="4570"/>
              </a:lnSpc>
            </a:pPr>
            <a:endParaRPr lang="en-US" sz="3241">
              <a:solidFill>
                <a:srgbClr val="000000"/>
              </a:solidFill>
              <a:latin typeface="Raleway Bo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0" y="1503662"/>
            <a:ext cx="18288000" cy="8637623"/>
          </a:xfrm>
          <a:prstGeom prst="rect">
            <a:avLst/>
          </a:prstGeom>
        </p:spPr>
        <p:txBody>
          <a:bodyPr lIns="0" tIns="0" rIns="0" bIns="0" rtlCol="0" anchor="t">
            <a:spAutoFit/>
          </a:bodyPr>
          <a:lstStyle/>
          <a:p>
            <a:pPr>
              <a:lnSpc>
                <a:spcPts val="7635"/>
              </a:lnSpc>
            </a:pPr>
            <a:r>
              <a:rPr lang="en-US" sz="5415">
                <a:solidFill>
                  <a:srgbClr val="000000"/>
                </a:solidFill>
                <a:latin typeface="Raleway"/>
              </a:rPr>
              <a:t>n this code, we first import the </a:t>
            </a:r>
            <a:r>
              <a:rPr lang="en-US" sz="5415">
                <a:solidFill>
                  <a:srgbClr val="000000"/>
                </a:solidFill>
                <a:latin typeface="Raleway Semi-Bold"/>
              </a:rPr>
              <a:t>random</a:t>
            </a:r>
            <a:r>
              <a:rPr lang="en-US" sz="5415">
                <a:solidFill>
                  <a:srgbClr val="000000"/>
                </a:solidFill>
                <a:latin typeface="Raleway"/>
              </a:rPr>
              <a:t> module to generate random stock price fluctuations. The </a:t>
            </a:r>
            <a:r>
              <a:rPr lang="en-US" sz="5415">
                <a:solidFill>
                  <a:srgbClr val="000000"/>
                </a:solidFill>
                <a:latin typeface="Raleway Semi-Bold"/>
              </a:rPr>
              <a:t>show_stock_price()</a:t>
            </a:r>
            <a:r>
              <a:rPr lang="en-US" sz="5415">
                <a:solidFill>
                  <a:srgbClr val="000000"/>
                </a:solidFill>
                <a:latin typeface="Raleway"/>
              </a:rPr>
              <a:t> function simulates the stock price changes for 10 days. For each day, it generates a random percentage change within a range and applies it to the current stock price. It then creates a title for the day and displays the title and the stock price. The </a:t>
            </a:r>
            <a:r>
              <a:rPr lang="en-US" sz="5415">
                <a:solidFill>
                  <a:srgbClr val="000000"/>
                </a:solidFill>
                <a:latin typeface="Raleway Semi-Bold"/>
              </a:rPr>
              <a:t>center()</a:t>
            </a:r>
            <a:r>
              <a:rPr lang="en-US" sz="5415">
                <a:solidFill>
                  <a:srgbClr val="000000"/>
                </a:solidFill>
                <a:latin typeface="Raleway"/>
              </a:rPr>
              <a:t> method is used to center-align the title within a line of hyphens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654970" y="3782079"/>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4426923" y="472698"/>
            <a:ext cx="8542907" cy="1064379"/>
          </a:xfrm>
          <a:prstGeom prst="rect">
            <a:avLst/>
          </a:prstGeom>
        </p:spPr>
        <p:txBody>
          <a:bodyPr lIns="0" tIns="0" rIns="0" bIns="0" rtlCol="0" anchor="t">
            <a:spAutoFit/>
          </a:bodyPr>
          <a:lstStyle/>
          <a:p>
            <a:pPr>
              <a:lnSpc>
                <a:spcPts val="8510"/>
              </a:lnSpc>
            </a:pPr>
            <a:r>
              <a:rPr lang="en-US" sz="6700">
                <a:solidFill>
                  <a:srgbClr val="273384"/>
                </a:solidFill>
                <a:latin typeface="Eczar Bold"/>
              </a:rPr>
              <a:t>MODEL SELECTION</a:t>
            </a:r>
          </a:p>
        </p:txBody>
      </p:sp>
      <p:sp>
        <p:nvSpPr>
          <p:cNvPr id="9" name="TextBox 9"/>
          <p:cNvSpPr txBox="1"/>
          <p:nvPr/>
        </p:nvSpPr>
        <p:spPr>
          <a:xfrm>
            <a:off x="121256" y="1765173"/>
            <a:ext cx="18288000" cy="6983662"/>
          </a:xfrm>
          <a:prstGeom prst="rect">
            <a:avLst/>
          </a:prstGeom>
        </p:spPr>
        <p:txBody>
          <a:bodyPr lIns="0" tIns="0" rIns="0" bIns="0" rtlCol="0" anchor="t">
            <a:spAutoFit/>
          </a:bodyPr>
          <a:lstStyle/>
          <a:p>
            <a:pPr>
              <a:lnSpc>
                <a:spcPts val="6952"/>
              </a:lnSpc>
            </a:pPr>
            <a:r>
              <a:rPr lang="en-US" sz="4931">
                <a:solidFill>
                  <a:srgbClr val="000000"/>
                </a:solidFill>
                <a:latin typeface="Raleway"/>
              </a:rPr>
              <a:t>Choose the appropriate machine learning or deep learning models for stock price prediction. Common models include ARIMA, LSTM, and various regression models. </a:t>
            </a:r>
          </a:p>
          <a:p>
            <a:pPr>
              <a:lnSpc>
                <a:spcPts val="6952"/>
              </a:lnSpc>
            </a:pPr>
            <a:r>
              <a:rPr lang="en-US" sz="4931">
                <a:solidFill>
                  <a:srgbClr val="000000"/>
                </a:solidFill>
                <a:latin typeface="Raleway"/>
              </a:rPr>
              <a:t>mport pandas as pd </a:t>
            </a:r>
          </a:p>
          <a:p>
            <a:pPr>
              <a:lnSpc>
                <a:spcPts val="6952"/>
              </a:lnSpc>
            </a:pPr>
            <a:r>
              <a:rPr lang="en-US" sz="4931">
                <a:solidFill>
                  <a:srgbClr val="000000"/>
                </a:solidFill>
                <a:latin typeface="Raleway"/>
              </a:rPr>
              <a:t>import numpy as np from sklearn.linear_model</a:t>
            </a:r>
          </a:p>
          <a:p>
            <a:pPr>
              <a:lnSpc>
                <a:spcPts val="6952"/>
              </a:lnSpc>
            </a:pPr>
            <a:r>
              <a:rPr lang="en-US" sz="4931">
                <a:solidFill>
                  <a:srgbClr val="000000"/>
                </a:solidFill>
                <a:latin typeface="Raleway"/>
              </a:rPr>
              <a:t> import LinearRegression </a:t>
            </a:r>
          </a:p>
          <a:p>
            <a:pPr>
              <a:lnSpc>
                <a:spcPts val="6952"/>
              </a:lnSpc>
            </a:pPr>
            <a:r>
              <a:rPr lang="en-US" sz="4931">
                <a:solidFill>
                  <a:srgbClr val="000000"/>
                </a:solidFill>
                <a:latin typeface="Raleway"/>
              </a:rPr>
              <a:t>from sklearn.model_selection import train_test_split from skklearn.metrics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3993110" y="-171450"/>
            <a:ext cx="9036397"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VISUALIZATION</a:t>
            </a:r>
          </a:p>
        </p:txBody>
      </p:sp>
      <p:sp>
        <p:nvSpPr>
          <p:cNvPr id="3" name="TextBox 3"/>
          <p:cNvSpPr txBox="1"/>
          <p:nvPr/>
        </p:nvSpPr>
        <p:spPr>
          <a:xfrm>
            <a:off x="147194" y="1261744"/>
            <a:ext cx="17642117" cy="7506594"/>
          </a:xfrm>
          <a:prstGeom prst="rect">
            <a:avLst/>
          </a:prstGeom>
        </p:spPr>
        <p:txBody>
          <a:bodyPr lIns="0" tIns="0" rIns="0" bIns="0" rtlCol="0" anchor="t">
            <a:spAutoFit/>
          </a:bodyPr>
          <a:lstStyle/>
          <a:p>
            <a:pPr>
              <a:lnSpc>
                <a:spcPts val="8513"/>
              </a:lnSpc>
            </a:pPr>
            <a:r>
              <a:rPr lang="en-US" sz="6037">
                <a:solidFill>
                  <a:srgbClr val="000000"/>
                </a:solidFill>
                <a:latin typeface="Lovelace"/>
              </a:rPr>
              <a:t>Utilize bar charts or other types of visualizations to present your analysis and results. Bar charts can be helpful for displaying trends and patterns in the data.</a:t>
            </a:r>
          </a:p>
          <a:p>
            <a:pPr>
              <a:lnSpc>
                <a:spcPts val="8513"/>
              </a:lnSpc>
            </a:pPr>
            <a:r>
              <a:rPr lang="en-US" sz="6037">
                <a:solidFill>
                  <a:srgbClr val="000000"/>
                </a:solidFill>
                <a:latin typeface="Lovelace"/>
              </a:rPr>
              <a:t> # Preprocess visualization </a:t>
            </a:r>
          </a:p>
          <a:p>
            <a:pPr>
              <a:lnSpc>
                <a:spcPts val="8513"/>
              </a:lnSpc>
            </a:pPr>
            <a:r>
              <a:rPr lang="en-US" sz="6037">
                <a:solidFill>
                  <a:srgbClr val="000000"/>
                </a:solidFill>
                <a:latin typeface="Lovelace"/>
              </a:rPr>
              <a:t>X = data.drop('Price' , axis=1)</a:t>
            </a:r>
          </a:p>
          <a:p>
            <a:pPr>
              <a:lnSpc>
                <a:spcPts val="8513"/>
              </a:lnSpc>
              <a:spcBef>
                <a:spcPct val="0"/>
              </a:spcBef>
            </a:pPr>
            <a:r>
              <a:rPr lang="en-US" sz="6037">
                <a:solidFill>
                  <a:srgbClr val="000000"/>
                </a:solidFill>
                <a:latin typeface="Lovelace"/>
              </a:rPr>
              <a:t> y = data['Price']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4557689" y="337757"/>
            <a:ext cx="7438579"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Optimization</a:t>
            </a:r>
          </a:p>
        </p:txBody>
      </p:sp>
      <p:sp>
        <p:nvSpPr>
          <p:cNvPr id="3" name="TextBox 3"/>
          <p:cNvSpPr txBox="1"/>
          <p:nvPr/>
        </p:nvSpPr>
        <p:spPr>
          <a:xfrm>
            <a:off x="0" y="1790001"/>
            <a:ext cx="18288000" cy="7095495"/>
          </a:xfrm>
          <a:prstGeom prst="rect">
            <a:avLst/>
          </a:prstGeom>
        </p:spPr>
        <p:txBody>
          <a:bodyPr lIns="0" tIns="0" rIns="0" bIns="0" rtlCol="0" anchor="t">
            <a:spAutoFit/>
          </a:bodyPr>
          <a:lstStyle/>
          <a:p>
            <a:pPr>
              <a:lnSpc>
                <a:spcPts val="8090"/>
              </a:lnSpc>
            </a:pPr>
            <a:r>
              <a:rPr lang="en-US" sz="5737">
                <a:solidFill>
                  <a:srgbClr val="000000"/>
                </a:solidFill>
                <a:latin typeface="Lovelace"/>
              </a:rPr>
              <a:t>FINE-TUNE YOUR MODEL BY ADJUSTING HYPERPARAMETERS OR TRYING DIFFERENT ALGORITHMS TO IMPROVE ITS ACCURACY.</a:t>
            </a:r>
          </a:p>
          <a:p>
            <a:pPr>
              <a:lnSpc>
                <a:spcPts val="8090"/>
              </a:lnSpc>
            </a:pPr>
            <a:r>
              <a:rPr lang="en-US" sz="5737">
                <a:solidFill>
                  <a:srgbClr val="000000"/>
                </a:solidFill>
                <a:latin typeface="Lovelace"/>
              </a:rPr>
              <a:t>#Optimization sets X_train , X_test, y_train, y_test = train_test_split(X, y, test_size=0.2, random_state=42)\</a:t>
            </a:r>
          </a:p>
          <a:p>
            <a:pPr>
              <a:lnSpc>
                <a:spcPts val="8090"/>
              </a:lnSpc>
              <a:spcBef>
                <a:spcPct val="0"/>
              </a:spcBef>
            </a:pPr>
            <a:endParaRPr lang="en-US" sz="5737">
              <a:solidFill>
                <a:srgbClr val="000000"/>
              </a:solidFill>
              <a:latin typeface="Lovelac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0" y="1911623"/>
            <a:ext cx="18114329" cy="6644010"/>
          </a:xfrm>
          <a:prstGeom prst="rect">
            <a:avLst/>
          </a:prstGeom>
        </p:spPr>
        <p:txBody>
          <a:bodyPr lIns="0" tIns="0" rIns="0" bIns="0" rtlCol="0" anchor="t">
            <a:spAutoFit/>
          </a:bodyPr>
          <a:lstStyle/>
          <a:p>
            <a:pPr>
              <a:lnSpc>
                <a:spcPts val="8795"/>
              </a:lnSpc>
              <a:spcBef>
                <a:spcPct val="0"/>
              </a:spcBef>
            </a:pPr>
            <a:r>
              <a:rPr lang="en-US" sz="6237">
                <a:solidFill>
                  <a:srgbClr val="000000"/>
                </a:solidFill>
                <a:latin typeface="Lovelace"/>
              </a:rPr>
              <a:t>THE MODEL PERFORMS WELL, CONSIDER DEPLOYING IT AS A TOOL FOR INVESTORS. THIS MIGHT INVOLVE CREATING A USERFRIENDLY INTERFACE OR INTEGRATING IT WITH A TRADING PLATFORM</a:t>
            </a:r>
          </a:p>
        </p:txBody>
      </p:sp>
      <p:sp>
        <p:nvSpPr>
          <p:cNvPr id="3" name="TextBox 3"/>
          <p:cNvSpPr txBox="1"/>
          <p:nvPr/>
        </p:nvSpPr>
        <p:spPr>
          <a:xfrm>
            <a:off x="4836840" y="-171450"/>
            <a:ext cx="8614321"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analycis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164031" y="1958489"/>
            <a:ext cx="18288000" cy="4491360"/>
          </a:xfrm>
          <a:prstGeom prst="rect">
            <a:avLst/>
          </a:prstGeom>
        </p:spPr>
        <p:txBody>
          <a:bodyPr lIns="0" tIns="0" rIns="0" bIns="0" rtlCol="0" anchor="t">
            <a:spAutoFit/>
          </a:bodyPr>
          <a:lstStyle/>
          <a:p>
            <a:pPr algn="ctr">
              <a:lnSpc>
                <a:spcPts val="8795"/>
              </a:lnSpc>
              <a:spcBef>
                <a:spcPct val="0"/>
              </a:spcBef>
            </a:pPr>
            <a:r>
              <a:rPr lang="en-US" sz="6237">
                <a:solidFill>
                  <a:srgbClr val="000000"/>
                </a:solidFill>
                <a:latin typeface="Lovelace Bold"/>
              </a:rPr>
              <a:t>model = LinearRegression() model.fit(X_train, y_train) mse = mean_squared_error(y_test, y_pred) print('Mean Squared Error:' , mse)</a:t>
            </a:r>
          </a:p>
        </p:txBody>
      </p:sp>
      <p:sp>
        <p:nvSpPr>
          <p:cNvPr id="3" name="TextBox 3"/>
          <p:cNvSpPr txBox="1"/>
          <p:nvPr/>
        </p:nvSpPr>
        <p:spPr>
          <a:xfrm>
            <a:off x="4836840" y="-4286"/>
            <a:ext cx="8614321"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code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0" y="1644335"/>
            <a:ext cx="17259300" cy="8661786"/>
          </a:xfrm>
          <a:prstGeom prst="rect">
            <a:avLst/>
          </a:prstGeom>
        </p:spPr>
        <p:txBody>
          <a:bodyPr lIns="0" tIns="0" rIns="0" bIns="0" rtlCol="0" anchor="t">
            <a:spAutoFit/>
          </a:bodyPr>
          <a:lstStyle/>
          <a:p>
            <a:pPr>
              <a:lnSpc>
                <a:spcPts val="8372"/>
              </a:lnSpc>
              <a:spcBef>
                <a:spcPct val="0"/>
              </a:spcBef>
            </a:pPr>
            <a:r>
              <a:rPr lang="en-US" sz="5937">
                <a:solidFill>
                  <a:srgbClr val="000000"/>
                </a:solidFill>
                <a:latin typeface="Lovelace Bold"/>
              </a:rPr>
              <a:t> conclusion that can be drawn is that there may be some momentum effects in the short term and a weak mean-reversion effect in the long term. The current price is a key component of valuation ratios such as P/B and P/E, that have been shown to have some predictive power on the future returns of a stock.</a:t>
            </a:r>
          </a:p>
        </p:txBody>
      </p:sp>
      <p:sp>
        <p:nvSpPr>
          <p:cNvPr id="3" name="TextBox 3"/>
          <p:cNvSpPr txBox="1"/>
          <p:nvPr/>
        </p:nvSpPr>
        <p:spPr>
          <a:xfrm>
            <a:off x="0" y="-171450"/>
            <a:ext cx="18288000"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conlustion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216651" y="-1027505"/>
            <a:ext cx="9145556" cy="4738275"/>
          </a:xfrm>
          <a:custGeom>
            <a:avLst/>
            <a:gdLst/>
            <a:ahLst/>
            <a:cxnLst/>
            <a:rect l="l" t="t" r="r" b="b"/>
            <a:pathLst>
              <a:path w="9145556" h="4738275">
                <a:moveTo>
                  <a:pt x="0" y="0"/>
                </a:moveTo>
                <a:lnTo>
                  <a:pt x="9145557" y="0"/>
                </a:lnTo>
                <a:lnTo>
                  <a:pt x="9145557" y="4738275"/>
                </a:lnTo>
                <a:lnTo>
                  <a:pt x="0" y="4738275"/>
                </a:lnTo>
                <a:lnTo>
                  <a:pt x="0" y="0"/>
                </a:lnTo>
                <a:close/>
              </a:path>
            </a:pathLst>
          </a:custGeom>
          <a:blipFill>
            <a:blip r:embed="rId6"/>
            <a:stretch>
              <a:fillRect t="-114609"/>
            </a:stretch>
          </a:blipFill>
        </p:spPr>
      </p:sp>
      <p:sp>
        <p:nvSpPr>
          <p:cNvPr id="8" name="TextBox 8"/>
          <p:cNvSpPr txBox="1"/>
          <p:nvPr/>
        </p:nvSpPr>
        <p:spPr>
          <a:xfrm>
            <a:off x="657511" y="-47625"/>
            <a:ext cx="15016907" cy="2196076"/>
          </a:xfrm>
          <a:prstGeom prst="rect">
            <a:avLst/>
          </a:prstGeom>
        </p:spPr>
        <p:txBody>
          <a:bodyPr lIns="0" tIns="0" rIns="0" bIns="0" rtlCol="0" anchor="t">
            <a:spAutoFit/>
          </a:bodyPr>
          <a:lstStyle/>
          <a:p>
            <a:pPr>
              <a:lnSpc>
                <a:spcPts val="8764"/>
              </a:lnSpc>
            </a:pPr>
            <a:r>
              <a:rPr lang="en-US" sz="6900">
                <a:solidFill>
                  <a:srgbClr val="273384"/>
                </a:solidFill>
                <a:latin typeface="Eczar Bold"/>
              </a:rPr>
              <a:t>                      TABLE OF </a:t>
            </a:r>
          </a:p>
          <a:p>
            <a:pPr algn="ctr">
              <a:lnSpc>
                <a:spcPts val="8764"/>
              </a:lnSpc>
            </a:pPr>
            <a:r>
              <a:rPr lang="en-US" sz="6900">
                <a:solidFill>
                  <a:srgbClr val="273384"/>
                </a:solidFill>
                <a:latin typeface="Eczar Bold"/>
              </a:rPr>
              <a:t>CONTENT</a:t>
            </a:r>
          </a:p>
        </p:txBody>
      </p:sp>
      <p:sp>
        <p:nvSpPr>
          <p:cNvPr id="9" name="TextBox 9"/>
          <p:cNvSpPr txBox="1"/>
          <p:nvPr/>
        </p:nvSpPr>
        <p:spPr>
          <a:xfrm>
            <a:off x="0" y="1797308"/>
            <a:ext cx="18288000" cy="8262116"/>
          </a:xfrm>
          <a:prstGeom prst="rect">
            <a:avLst/>
          </a:prstGeom>
        </p:spPr>
        <p:txBody>
          <a:bodyPr lIns="0" tIns="0" rIns="0" bIns="0" rtlCol="0" anchor="t">
            <a:spAutoFit/>
          </a:bodyPr>
          <a:lstStyle/>
          <a:p>
            <a:pPr marL="893384" lvl="1" indent="-446692">
              <a:lnSpc>
                <a:spcPts val="5834"/>
              </a:lnSpc>
              <a:buFont typeface="Arial"/>
              <a:buChar char="•"/>
            </a:pPr>
            <a:r>
              <a:rPr lang="en-US" sz="4137">
                <a:solidFill>
                  <a:srgbClr val="B029D1"/>
                </a:solidFill>
                <a:latin typeface="Lovelace Bold"/>
              </a:rPr>
              <a:t>matplotlib,</a:t>
            </a:r>
          </a:p>
          <a:p>
            <a:pPr marL="893384" lvl="1" indent="-446692">
              <a:lnSpc>
                <a:spcPts val="5834"/>
              </a:lnSpc>
              <a:buFont typeface="Arial"/>
              <a:buChar char="•"/>
            </a:pPr>
            <a:r>
              <a:rPr lang="en-US" sz="4137">
                <a:solidFill>
                  <a:srgbClr val="B029D1"/>
                </a:solidFill>
                <a:latin typeface="Lovelace Bold"/>
              </a:rPr>
              <a:t>data set</a:t>
            </a:r>
          </a:p>
          <a:p>
            <a:pPr marL="893384" lvl="1" indent="-446692">
              <a:lnSpc>
                <a:spcPts val="5834"/>
              </a:lnSpc>
              <a:buFont typeface="Arial"/>
              <a:buChar char="•"/>
            </a:pPr>
            <a:r>
              <a:rPr lang="en-US" sz="4137">
                <a:solidFill>
                  <a:srgbClr val="B029D1"/>
                </a:solidFill>
                <a:latin typeface="Lovelace Bold"/>
              </a:rPr>
              <a:t>coliumn name,</a:t>
            </a:r>
          </a:p>
          <a:p>
            <a:pPr marL="893384" lvl="1" indent="-446692">
              <a:lnSpc>
                <a:spcPts val="5834"/>
              </a:lnSpc>
              <a:buFont typeface="Arial"/>
              <a:buChar char="•"/>
            </a:pPr>
            <a:r>
              <a:rPr lang="en-US" sz="4137">
                <a:solidFill>
                  <a:srgbClr val="B029D1"/>
                </a:solidFill>
                <a:latin typeface="Lovelace Bold"/>
              </a:rPr>
              <a:t>create series,</a:t>
            </a:r>
          </a:p>
          <a:p>
            <a:pPr marL="893384" lvl="1" indent="-446692">
              <a:lnSpc>
                <a:spcPts val="5834"/>
              </a:lnSpc>
              <a:buFont typeface="Arial"/>
              <a:buChar char="•"/>
            </a:pPr>
            <a:r>
              <a:rPr lang="en-US" sz="4137">
                <a:solidFill>
                  <a:srgbClr val="B029D1"/>
                </a:solidFill>
                <a:latin typeface="Lovelace Bold"/>
              </a:rPr>
              <a:t>plt.plot(sore,expectancy) ,</a:t>
            </a:r>
          </a:p>
          <a:p>
            <a:pPr marL="893384" lvl="1" indent="-446692">
              <a:lnSpc>
                <a:spcPts val="5834"/>
              </a:lnSpc>
              <a:buFont typeface="Arial"/>
              <a:buChar char="•"/>
            </a:pPr>
            <a:r>
              <a:rPr lang="en-US" sz="4137">
                <a:solidFill>
                  <a:srgbClr val="B029D1"/>
                </a:solidFill>
                <a:latin typeface="Lovelace Bold"/>
              </a:rPr>
              <a:t>title()function show() functions,</a:t>
            </a:r>
          </a:p>
          <a:p>
            <a:pPr marL="893384" lvl="1" indent="-446692">
              <a:lnSpc>
                <a:spcPts val="5834"/>
              </a:lnSpc>
              <a:buFont typeface="Arial"/>
              <a:buChar char="•"/>
            </a:pPr>
            <a:r>
              <a:rPr lang="en-US" sz="4137">
                <a:solidFill>
                  <a:srgbClr val="B029D1"/>
                </a:solidFill>
                <a:latin typeface="Lovelace Bold"/>
              </a:rPr>
              <a:t>MODEL SELECTION,</a:t>
            </a:r>
          </a:p>
          <a:p>
            <a:pPr marL="893384" lvl="1" indent="-446692">
              <a:lnSpc>
                <a:spcPts val="5834"/>
              </a:lnSpc>
              <a:buFont typeface="Arial"/>
              <a:buChar char="•"/>
            </a:pPr>
            <a:r>
              <a:rPr lang="en-US" sz="4137">
                <a:solidFill>
                  <a:srgbClr val="B029D1"/>
                </a:solidFill>
                <a:latin typeface="Lovelace Bold"/>
              </a:rPr>
              <a:t>VISUALIZATION,</a:t>
            </a:r>
          </a:p>
          <a:p>
            <a:pPr marL="893384" lvl="1" indent="-446692">
              <a:lnSpc>
                <a:spcPts val="5834"/>
              </a:lnSpc>
              <a:buFont typeface="Arial"/>
              <a:buChar char="•"/>
            </a:pPr>
            <a:r>
              <a:rPr lang="en-US" sz="4137">
                <a:solidFill>
                  <a:srgbClr val="B029D1"/>
                </a:solidFill>
                <a:latin typeface="Lovelace Bold"/>
              </a:rPr>
              <a:t>Optimization,</a:t>
            </a:r>
          </a:p>
          <a:p>
            <a:pPr marL="893384" lvl="1" indent="-446692">
              <a:lnSpc>
                <a:spcPts val="5834"/>
              </a:lnSpc>
              <a:buFont typeface="Arial"/>
              <a:buChar char="•"/>
            </a:pPr>
            <a:r>
              <a:rPr lang="en-US" sz="4137">
                <a:solidFill>
                  <a:srgbClr val="B029D1"/>
                </a:solidFill>
                <a:latin typeface="Lovelace Bold"/>
              </a:rPr>
              <a:t>analycis,</a:t>
            </a:r>
          </a:p>
          <a:p>
            <a:pPr marL="893384" lvl="1" indent="-446692">
              <a:lnSpc>
                <a:spcPts val="5834"/>
              </a:lnSpc>
              <a:buFont typeface="Arial"/>
              <a:buChar char="•"/>
            </a:pPr>
            <a:r>
              <a:rPr lang="en-US" sz="4137">
                <a:solidFill>
                  <a:srgbClr val="B029D1"/>
                </a:solidFill>
                <a:latin typeface="Lovelace Bold"/>
              </a:rPr>
              <a:t>conlustion.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0" y="120777"/>
            <a:ext cx="18002165" cy="1614295"/>
          </a:xfrm>
          <a:prstGeom prst="rect">
            <a:avLst/>
          </a:prstGeom>
        </p:spPr>
        <p:txBody>
          <a:bodyPr lIns="0" tIns="0" rIns="0" bIns="0" rtlCol="0" anchor="t">
            <a:spAutoFit/>
          </a:bodyPr>
          <a:lstStyle/>
          <a:p>
            <a:pPr algn="ctr">
              <a:lnSpc>
                <a:spcPts val="12954"/>
              </a:lnSpc>
            </a:pPr>
            <a:r>
              <a:rPr lang="en-US" sz="10200">
                <a:solidFill>
                  <a:srgbClr val="273384"/>
                </a:solidFill>
                <a:latin typeface="Eczar Bold"/>
              </a:rPr>
              <a:t>MATPLOTLIB</a:t>
            </a:r>
          </a:p>
        </p:txBody>
      </p:sp>
      <p:sp>
        <p:nvSpPr>
          <p:cNvPr id="9" name="TextBox 9"/>
          <p:cNvSpPr txBox="1"/>
          <p:nvPr/>
        </p:nvSpPr>
        <p:spPr>
          <a:xfrm>
            <a:off x="121256" y="2090864"/>
            <a:ext cx="18288000" cy="8052470"/>
          </a:xfrm>
          <a:prstGeom prst="rect">
            <a:avLst/>
          </a:prstGeom>
        </p:spPr>
        <p:txBody>
          <a:bodyPr lIns="0" tIns="0" rIns="0" bIns="0" rtlCol="0" anchor="t">
            <a:spAutoFit/>
          </a:bodyPr>
          <a:lstStyle/>
          <a:p>
            <a:pPr>
              <a:lnSpc>
                <a:spcPts val="5839"/>
              </a:lnSpc>
            </a:pPr>
            <a:r>
              <a:rPr lang="en-US" sz="4141">
                <a:solidFill>
                  <a:srgbClr val="000000"/>
                </a:solidFill>
                <a:latin typeface="Raleway Semi-Bold"/>
              </a:rPr>
              <a:t>Import Necessary Libraries</a:t>
            </a:r>
            <a:r>
              <a:rPr lang="en-US" sz="4141">
                <a:solidFill>
                  <a:srgbClr val="000000"/>
                </a:solidFill>
                <a:latin typeface="Raleway"/>
              </a:rPr>
              <a:t>: First, make sure you have Matplotlib installed. You can install it using pip if you don't already have it.</a:t>
            </a:r>
          </a:p>
          <a:p>
            <a:pPr>
              <a:lnSpc>
                <a:spcPts val="5839"/>
              </a:lnSpc>
            </a:pPr>
            <a:r>
              <a:rPr lang="en-US" sz="4141">
                <a:solidFill>
                  <a:srgbClr val="000000"/>
                </a:solidFill>
                <a:latin typeface="Raleway"/>
              </a:rPr>
              <a:t>i</a:t>
            </a:r>
            <a:r>
              <a:rPr lang="en-US" sz="4141">
                <a:solidFill>
                  <a:srgbClr val="5271FF"/>
                </a:solidFill>
                <a:latin typeface="Raleway Bold"/>
              </a:rPr>
              <a:t>mport matplotlib.pyplot as plt</a:t>
            </a:r>
          </a:p>
          <a:p>
            <a:pPr>
              <a:lnSpc>
                <a:spcPts val="5839"/>
              </a:lnSpc>
            </a:pPr>
            <a:r>
              <a:rPr lang="en-US" sz="4141">
                <a:solidFill>
                  <a:srgbClr val="5271FF"/>
                </a:solidFill>
                <a:latin typeface="Raleway Bold"/>
              </a:rPr>
              <a:t>import pandas as pd</a:t>
            </a:r>
          </a:p>
          <a:p>
            <a:pPr>
              <a:lnSpc>
                <a:spcPts val="5839"/>
              </a:lnSpc>
            </a:pPr>
            <a:r>
              <a:rPr lang="en-US" sz="4141">
                <a:solidFill>
                  <a:srgbClr val="000000"/>
                </a:solidFill>
                <a:latin typeface="Raleway Semi-Bold"/>
              </a:rPr>
              <a:t>Prepare the Data</a:t>
            </a:r>
            <a:r>
              <a:rPr lang="en-US" sz="4141">
                <a:solidFill>
                  <a:srgbClr val="000000"/>
                </a:solidFill>
                <a:latin typeface="Raleway"/>
              </a:rPr>
              <a:t>: You'll need historical stock price data. You can obtain this data from various sources, including online financial APIs or by using libraries like </a:t>
            </a:r>
            <a:r>
              <a:rPr lang="en-US" sz="4141">
                <a:solidFill>
                  <a:srgbClr val="000000"/>
                </a:solidFill>
                <a:latin typeface="Raleway Semi-Bold"/>
              </a:rPr>
              <a:t>pandas-datareader.</a:t>
            </a:r>
          </a:p>
          <a:p>
            <a:pPr>
              <a:lnSpc>
                <a:spcPts val="5839"/>
              </a:lnSpc>
            </a:pPr>
            <a:r>
              <a:rPr lang="en-US" sz="4141">
                <a:solidFill>
                  <a:srgbClr val="5271FF"/>
                </a:solidFill>
                <a:latin typeface="Raleway Bold"/>
              </a:rPr>
              <a:t># Load historical stock price data from a CSV file</a:t>
            </a:r>
          </a:p>
          <a:p>
            <a:pPr>
              <a:lnSpc>
                <a:spcPts val="5839"/>
              </a:lnSpc>
            </a:pPr>
            <a:r>
              <a:rPr lang="en-US" sz="4141">
                <a:solidFill>
                  <a:srgbClr val="5271FF"/>
                </a:solidFill>
                <a:latin typeface="Raleway Bold"/>
              </a:rPr>
              <a:t>df = pd.read_csv('stock_data.csv').</a:t>
            </a:r>
          </a:p>
          <a:p>
            <a:pPr>
              <a:lnSpc>
                <a:spcPts val="5839"/>
              </a:lnSpc>
            </a:pPr>
            <a:endParaRPr lang="en-US" sz="4141">
              <a:solidFill>
                <a:srgbClr val="5271FF"/>
              </a:solidFill>
              <a:latin typeface="Raleway Bold"/>
            </a:endParaRPr>
          </a:p>
          <a:p>
            <a:pPr>
              <a:lnSpc>
                <a:spcPts val="5839"/>
              </a:lnSpc>
            </a:pPr>
            <a:endParaRPr lang="en-US" sz="4141">
              <a:solidFill>
                <a:srgbClr val="5271FF"/>
              </a:solidFill>
              <a:latin typeface="Raleway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4986619">
            <a:off x="-2800762" y="334367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926706" y="-3752582"/>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4" name="Freeform 4"/>
          <p:cNvSpPr/>
          <p:nvPr/>
        </p:nvSpPr>
        <p:spPr>
          <a:xfrm rot="-10338574">
            <a:off x="4569016" y="-5480084"/>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5" name="Freeform 5"/>
          <p:cNvSpPr/>
          <p:nvPr/>
        </p:nvSpPr>
        <p:spPr>
          <a:xfrm rot="9024995">
            <a:off x="-2679407" y="-4114800"/>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4"/>
            <a:stretch>
              <a:fillRect/>
            </a:stretch>
          </a:blipFill>
        </p:spPr>
      </p:sp>
      <p:sp>
        <p:nvSpPr>
          <p:cNvPr id="6" name="Freeform 6"/>
          <p:cNvSpPr/>
          <p:nvPr/>
        </p:nvSpPr>
        <p:spPr>
          <a:xfrm rot="-5936786" flipV="1">
            <a:off x="16141297" y="3404390"/>
            <a:ext cx="5029200" cy="4114800"/>
          </a:xfrm>
          <a:custGeom>
            <a:avLst/>
            <a:gdLst/>
            <a:ahLst/>
            <a:cxnLst/>
            <a:rect l="l" t="t" r="r" b="b"/>
            <a:pathLst>
              <a:path w="5029200" h="4114800">
                <a:moveTo>
                  <a:pt x="0" y="4114800"/>
                </a:moveTo>
                <a:lnTo>
                  <a:pt x="5029200" y="4114800"/>
                </a:lnTo>
                <a:lnTo>
                  <a:pt x="5029200" y="0"/>
                </a:lnTo>
                <a:lnTo>
                  <a:pt x="0" y="0"/>
                </a:lnTo>
                <a:lnTo>
                  <a:pt x="0" y="411480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7" name="Freeform 7"/>
          <p:cNvSpPr/>
          <p:nvPr/>
        </p:nvSpPr>
        <p:spPr>
          <a:xfrm>
            <a:off x="8180711" y="-490470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8" name="Freeform 8"/>
          <p:cNvSpPr/>
          <p:nvPr/>
        </p:nvSpPr>
        <p:spPr>
          <a:xfrm>
            <a:off x="-2672048" y="-5018174"/>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9" name="Freeform 9"/>
          <p:cNvSpPr/>
          <p:nvPr/>
        </p:nvSpPr>
        <p:spPr>
          <a:xfrm rot="-6712665">
            <a:off x="-990270" y="7258855"/>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10" name="Freeform 10"/>
          <p:cNvSpPr/>
          <p:nvPr/>
        </p:nvSpPr>
        <p:spPr>
          <a:xfrm rot="-1846334">
            <a:off x="11802195" y="617220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11" name="TextBox 11"/>
          <p:cNvSpPr txBox="1"/>
          <p:nvPr/>
        </p:nvSpPr>
        <p:spPr>
          <a:xfrm>
            <a:off x="1254" y="-38100"/>
            <a:ext cx="18286746" cy="1723630"/>
          </a:xfrm>
          <a:prstGeom prst="rect">
            <a:avLst/>
          </a:prstGeom>
        </p:spPr>
        <p:txBody>
          <a:bodyPr lIns="0" tIns="0" rIns="0" bIns="0" rtlCol="0" anchor="t">
            <a:spAutoFit/>
          </a:bodyPr>
          <a:lstStyle/>
          <a:p>
            <a:pPr algn="ctr">
              <a:lnSpc>
                <a:spcPts val="6859"/>
              </a:lnSpc>
            </a:pPr>
            <a:r>
              <a:rPr lang="en-US" sz="5401">
                <a:solidFill>
                  <a:srgbClr val="273384"/>
                </a:solidFill>
                <a:latin typeface="Eczar Bold"/>
              </a:rPr>
              <a:t>DATA SET</a:t>
            </a:r>
          </a:p>
          <a:p>
            <a:pPr algn="ctr">
              <a:lnSpc>
                <a:spcPts val="6859"/>
              </a:lnSpc>
            </a:pPr>
            <a:r>
              <a:rPr lang="en-US" sz="5401">
                <a:solidFill>
                  <a:srgbClr val="273384"/>
                </a:solidFill>
                <a:latin typeface="Eczar Bold"/>
              </a:rPr>
              <a:t>COLIUMN NAME</a:t>
            </a:r>
          </a:p>
        </p:txBody>
      </p:sp>
      <p:sp>
        <p:nvSpPr>
          <p:cNvPr id="12" name="TextBox 12"/>
          <p:cNvSpPr txBox="1"/>
          <p:nvPr/>
        </p:nvSpPr>
        <p:spPr>
          <a:xfrm>
            <a:off x="1254" y="1479285"/>
            <a:ext cx="18288000" cy="11758292"/>
          </a:xfrm>
          <a:prstGeom prst="rect">
            <a:avLst/>
          </a:prstGeom>
        </p:spPr>
        <p:txBody>
          <a:bodyPr lIns="0" tIns="0" rIns="0" bIns="0" rtlCol="0" anchor="t">
            <a:spAutoFit/>
          </a:bodyPr>
          <a:lstStyle/>
          <a:p>
            <a:pPr>
              <a:lnSpc>
                <a:spcPts val="7909"/>
              </a:lnSpc>
            </a:pPr>
            <a:r>
              <a:rPr lang="en-US" sz="4852">
                <a:solidFill>
                  <a:srgbClr val="000000"/>
                </a:solidFill>
                <a:latin typeface="Raleway Semi-Bold"/>
              </a:rPr>
              <a:t>Import Necessary Libraries</a:t>
            </a:r>
            <a:r>
              <a:rPr lang="en-US" sz="4852">
                <a:solidFill>
                  <a:srgbClr val="000000"/>
                </a:solidFill>
                <a:latin typeface="Raleway"/>
              </a:rPr>
              <a:t>: First, make sure you have Pandas installed. </a:t>
            </a:r>
          </a:p>
          <a:p>
            <a:pPr>
              <a:lnSpc>
                <a:spcPts val="7746"/>
              </a:lnSpc>
            </a:pPr>
            <a:r>
              <a:rPr lang="en-US" sz="4752">
                <a:solidFill>
                  <a:srgbClr val="FF914D"/>
                </a:solidFill>
                <a:latin typeface="Raleway Bold"/>
              </a:rPr>
              <a:t>import pandas as pd</a:t>
            </a:r>
          </a:p>
          <a:p>
            <a:pPr>
              <a:lnSpc>
                <a:spcPts val="7746"/>
              </a:lnSpc>
            </a:pPr>
            <a:r>
              <a:rPr lang="en-US" sz="4752">
                <a:solidFill>
                  <a:srgbClr val="FF914D"/>
                </a:solidFill>
                <a:latin typeface="Raleway Bold"/>
              </a:rPr>
              <a:t>an install it using pip if you don't already have it.</a:t>
            </a:r>
          </a:p>
          <a:p>
            <a:pPr>
              <a:lnSpc>
                <a:spcPts val="7746"/>
              </a:lnSpc>
            </a:pPr>
            <a:r>
              <a:rPr lang="en-US" sz="4752">
                <a:solidFill>
                  <a:srgbClr val="000000"/>
                </a:solidFill>
                <a:latin typeface="Raleway Bold"/>
              </a:rPr>
              <a:t>Load the Dataset</a:t>
            </a:r>
            <a:r>
              <a:rPr lang="en-US" sz="4752">
                <a:solidFill>
                  <a:srgbClr val="000000"/>
                </a:solidFill>
                <a:latin typeface="Raleway"/>
              </a:rPr>
              <a:t>: You should load your stock price prediction dataset into a Pandas DataFrame. In this example, let's assume you have a CSV file with your data.</a:t>
            </a:r>
          </a:p>
          <a:p>
            <a:pPr>
              <a:lnSpc>
                <a:spcPts val="7746"/>
              </a:lnSpc>
            </a:pPr>
            <a:r>
              <a:rPr lang="en-US" sz="4752">
                <a:solidFill>
                  <a:srgbClr val="FF914D"/>
                </a:solidFill>
                <a:latin typeface="Raleway Bold"/>
              </a:rPr>
              <a:t># Load the stock price prediction dataset from a CSV file</a:t>
            </a:r>
          </a:p>
          <a:p>
            <a:pPr>
              <a:lnSpc>
                <a:spcPts val="7746"/>
              </a:lnSpc>
            </a:pPr>
            <a:r>
              <a:rPr lang="en-US" sz="4752">
                <a:solidFill>
                  <a:srgbClr val="FF914D"/>
                </a:solidFill>
                <a:latin typeface="Raleway Bold"/>
              </a:rPr>
              <a:t>df = pd.read_csv('stock_price_data.csv')</a:t>
            </a:r>
          </a:p>
          <a:p>
            <a:pPr>
              <a:lnSpc>
                <a:spcPts val="7746"/>
              </a:lnSpc>
            </a:pPr>
            <a:endParaRPr lang="en-US" sz="4752">
              <a:solidFill>
                <a:srgbClr val="FF914D"/>
              </a:solidFill>
              <a:latin typeface="Raleway Bold"/>
            </a:endParaRPr>
          </a:p>
          <a:p>
            <a:pPr>
              <a:lnSpc>
                <a:spcPts val="7746"/>
              </a:lnSpc>
            </a:pPr>
            <a:endParaRPr lang="en-US" sz="4752">
              <a:solidFill>
                <a:srgbClr val="FF914D"/>
              </a:solidFill>
              <a:latin typeface="Raleway Bold"/>
            </a:endParaRPr>
          </a:p>
          <a:p>
            <a:pPr>
              <a:lnSpc>
                <a:spcPts val="7746"/>
              </a:lnSpc>
            </a:pPr>
            <a:endParaRPr lang="en-US" sz="4752">
              <a:solidFill>
                <a:srgbClr val="FF914D"/>
              </a:solidFill>
              <a:latin typeface="Raleway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4986619">
            <a:off x="-2800762" y="334367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926706" y="-3752582"/>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4" name="Freeform 4"/>
          <p:cNvSpPr/>
          <p:nvPr/>
        </p:nvSpPr>
        <p:spPr>
          <a:xfrm rot="-10338574">
            <a:off x="4569016" y="-5480084"/>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5" name="Freeform 5"/>
          <p:cNvSpPr/>
          <p:nvPr/>
        </p:nvSpPr>
        <p:spPr>
          <a:xfrm rot="9024995">
            <a:off x="-2679407" y="-4114800"/>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4"/>
            <a:stretch>
              <a:fillRect/>
            </a:stretch>
          </a:blipFill>
        </p:spPr>
      </p:sp>
      <p:sp>
        <p:nvSpPr>
          <p:cNvPr id="6" name="Freeform 6"/>
          <p:cNvSpPr/>
          <p:nvPr/>
        </p:nvSpPr>
        <p:spPr>
          <a:xfrm rot="-5936786" flipV="1">
            <a:off x="16141297" y="3404390"/>
            <a:ext cx="5029200" cy="4114800"/>
          </a:xfrm>
          <a:custGeom>
            <a:avLst/>
            <a:gdLst/>
            <a:ahLst/>
            <a:cxnLst/>
            <a:rect l="l" t="t" r="r" b="b"/>
            <a:pathLst>
              <a:path w="5029200" h="4114800">
                <a:moveTo>
                  <a:pt x="0" y="4114800"/>
                </a:moveTo>
                <a:lnTo>
                  <a:pt x="5029200" y="4114800"/>
                </a:lnTo>
                <a:lnTo>
                  <a:pt x="5029200" y="0"/>
                </a:lnTo>
                <a:lnTo>
                  <a:pt x="0" y="0"/>
                </a:lnTo>
                <a:lnTo>
                  <a:pt x="0" y="411480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7" name="Freeform 7"/>
          <p:cNvSpPr/>
          <p:nvPr/>
        </p:nvSpPr>
        <p:spPr>
          <a:xfrm>
            <a:off x="8180711" y="-490470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8" name="Freeform 8"/>
          <p:cNvSpPr/>
          <p:nvPr/>
        </p:nvSpPr>
        <p:spPr>
          <a:xfrm>
            <a:off x="-2672048" y="-5018174"/>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9" name="Freeform 9"/>
          <p:cNvSpPr/>
          <p:nvPr/>
        </p:nvSpPr>
        <p:spPr>
          <a:xfrm rot="-6712665">
            <a:off x="-990270" y="7258855"/>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10" name="Freeform 10"/>
          <p:cNvSpPr/>
          <p:nvPr/>
        </p:nvSpPr>
        <p:spPr>
          <a:xfrm rot="-1846334">
            <a:off x="9995837" y="6172200"/>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11" name="TextBox 11"/>
          <p:cNvSpPr txBox="1"/>
          <p:nvPr/>
        </p:nvSpPr>
        <p:spPr>
          <a:xfrm>
            <a:off x="0" y="76954"/>
            <a:ext cx="18288000" cy="10841976"/>
          </a:xfrm>
          <a:prstGeom prst="rect">
            <a:avLst/>
          </a:prstGeom>
        </p:spPr>
        <p:txBody>
          <a:bodyPr lIns="0" tIns="0" rIns="0" bIns="0" rtlCol="0" anchor="t">
            <a:spAutoFit/>
          </a:bodyPr>
          <a:lstStyle/>
          <a:p>
            <a:pPr>
              <a:lnSpc>
                <a:spcPts val="5082"/>
              </a:lnSpc>
            </a:pPr>
            <a:r>
              <a:rPr lang="en-US" sz="4001">
                <a:solidFill>
                  <a:srgbClr val="000000"/>
                </a:solidFill>
                <a:latin typeface="Eczar Bold"/>
              </a:rPr>
              <a:t>GET COLUMN “: </a:t>
            </a:r>
            <a:r>
              <a:rPr lang="en-US" sz="4001">
                <a:solidFill>
                  <a:srgbClr val="000000"/>
                </a:solidFill>
                <a:latin typeface="Eczar"/>
              </a:rPr>
              <a:t>TO RETRIEVE THE COLUMN NAMES FROM THE DATAFRAME, YOU CAN USE THE .COLUMNS ATTRIBUTE OR THE .HEAD(0) METHOD</a:t>
            </a:r>
            <a:r>
              <a:rPr lang="en-US" sz="4001">
                <a:solidFill>
                  <a:srgbClr val="000000"/>
                </a:solidFill>
                <a:latin typeface="Eczar Bold"/>
              </a:rPr>
              <a:t>.</a:t>
            </a:r>
          </a:p>
          <a:p>
            <a:pPr>
              <a:lnSpc>
                <a:spcPts val="5082"/>
              </a:lnSpc>
            </a:pPr>
            <a:r>
              <a:rPr lang="en-US" sz="4001">
                <a:solidFill>
                  <a:srgbClr val="FF66C4"/>
                </a:solidFill>
                <a:latin typeface="Eczar Bold"/>
              </a:rPr>
              <a:t># USING .COLUMNS ATTRIBUTE</a:t>
            </a:r>
          </a:p>
          <a:p>
            <a:pPr>
              <a:lnSpc>
                <a:spcPts val="5082"/>
              </a:lnSpc>
            </a:pPr>
            <a:r>
              <a:rPr lang="en-US" sz="4001">
                <a:solidFill>
                  <a:srgbClr val="FF66C4"/>
                </a:solidFill>
                <a:latin typeface="Eczar Bold"/>
              </a:rPr>
              <a:t>COLUMN_NAMES = DF.COLUMNS</a:t>
            </a:r>
          </a:p>
          <a:p>
            <a:pPr>
              <a:lnSpc>
                <a:spcPts val="5082"/>
              </a:lnSpc>
            </a:pPr>
            <a:r>
              <a:rPr lang="en-US" sz="4001">
                <a:solidFill>
                  <a:srgbClr val="FF66C4"/>
                </a:solidFill>
                <a:latin typeface="Eczar Bold"/>
              </a:rPr>
              <a:t># OR USING .HEAD(0) METHOD</a:t>
            </a:r>
          </a:p>
          <a:p>
            <a:pPr>
              <a:lnSpc>
                <a:spcPts val="5082"/>
              </a:lnSpc>
            </a:pPr>
            <a:r>
              <a:rPr lang="en-US" sz="4001">
                <a:solidFill>
                  <a:srgbClr val="FF66C4"/>
                </a:solidFill>
                <a:latin typeface="Eczar Bold"/>
              </a:rPr>
              <a:t>COLUMN_NAMES = DF.HEAD(0)</a:t>
            </a:r>
          </a:p>
          <a:p>
            <a:pPr>
              <a:lnSpc>
                <a:spcPts val="5082"/>
              </a:lnSpc>
            </a:pPr>
            <a:r>
              <a:rPr lang="en-US" sz="4001">
                <a:solidFill>
                  <a:srgbClr val="000000"/>
                </a:solidFill>
                <a:latin typeface="Eczar Bold"/>
              </a:rPr>
              <a:t>DISPLAY THE COLUMN NAMES: </a:t>
            </a:r>
            <a:r>
              <a:rPr lang="en-US" sz="4001">
                <a:solidFill>
                  <a:srgbClr val="000000"/>
                </a:solidFill>
                <a:latin typeface="Eczar"/>
              </a:rPr>
              <a:t>YOU CAN PRINT THE COLUMN NAMES TO SEE THE NAMES OF THE COLUMNS IN YOUR DATASET.</a:t>
            </a:r>
          </a:p>
          <a:p>
            <a:pPr>
              <a:lnSpc>
                <a:spcPts val="5082"/>
              </a:lnSpc>
            </a:pPr>
            <a:r>
              <a:rPr lang="en-US" sz="4001">
                <a:solidFill>
                  <a:srgbClr val="000000"/>
                </a:solidFill>
                <a:latin typeface="Eczar"/>
              </a:rPr>
              <a:t>I</a:t>
            </a:r>
            <a:r>
              <a:rPr lang="en-US" sz="4001">
                <a:solidFill>
                  <a:srgbClr val="FF66C4"/>
                </a:solidFill>
                <a:latin typeface="Eczar Bold"/>
              </a:rPr>
              <a:t>MPORT PANDAS AS PD</a:t>
            </a:r>
          </a:p>
          <a:p>
            <a:pPr>
              <a:lnSpc>
                <a:spcPts val="5082"/>
              </a:lnSpc>
            </a:pPr>
            <a:r>
              <a:rPr lang="en-US" sz="4001">
                <a:solidFill>
                  <a:srgbClr val="FF66C4"/>
                </a:solidFill>
                <a:latin typeface="Eczar Bold"/>
              </a:rPr>
              <a:t># LOAD THE STOCK PRICE PREDICTION DATASET FROM A CSV FILE</a:t>
            </a:r>
          </a:p>
          <a:p>
            <a:pPr>
              <a:lnSpc>
                <a:spcPts val="5082"/>
              </a:lnSpc>
            </a:pPr>
            <a:r>
              <a:rPr lang="en-US" sz="4001">
                <a:solidFill>
                  <a:srgbClr val="FF66C4"/>
                </a:solidFill>
                <a:latin typeface="Eczar Bold"/>
              </a:rPr>
              <a:t>DF = PD.READ_CSV('STOCK_PRICE_DATA.CSV')</a:t>
            </a:r>
          </a:p>
          <a:p>
            <a:pPr>
              <a:lnSpc>
                <a:spcPts val="5082"/>
              </a:lnSpc>
            </a:pPr>
            <a:r>
              <a:rPr lang="en-US" sz="4001">
                <a:solidFill>
                  <a:srgbClr val="FF66C4"/>
                </a:solidFill>
                <a:latin typeface="Eczar Bold"/>
              </a:rPr>
              <a:t># GET COLUMN NAMES</a:t>
            </a:r>
          </a:p>
          <a:p>
            <a:pPr>
              <a:lnSpc>
                <a:spcPts val="5082"/>
              </a:lnSpc>
            </a:pPr>
            <a:r>
              <a:rPr lang="en-US" sz="4001">
                <a:solidFill>
                  <a:srgbClr val="FF66C4"/>
                </a:solidFill>
                <a:latin typeface="Eczar Bold"/>
              </a:rPr>
              <a:t>COLUMN_NAMES = DF.COLUMNS</a:t>
            </a:r>
          </a:p>
          <a:p>
            <a:pPr>
              <a:lnSpc>
                <a:spcPts val="5082"/>
              </a:lnSpc>
            </a:pPr>
            <a:r>
              <a:rPr lang="en-US" sz="4001">
                <a:solidFill>
                  <a:srgbClr val="FF66C4"/>
                </a:solidFill>
                <a:latin typeface="Eczar Bold"/>
              </a:rPr>
              <a:t># DISPLAY COLUMN NAMES</a:t>
            </a:r>
          </a:p>
          <a:p>
            <a:pPr>
              <a:lnSpc>
                <a:spcPts val="5082"/>
              </a:lnSpc>
            </a:pPr>
            <a:r>
              <a:rPr lang="en-US" sz="4001">
                <a:solidFill>
                  <a:srgbClr val="FF66C4"/>
                </a:solidFill>
                <a:latin typeface="Eczar Bold"/>
              </a:rPr>
              <a:t>PRINT(COLUMN_NAMES)</a:t>
            </a:r>
          </a:p>
          <a:p>
            <a:pPr>
              <a:lnSpc>
                <a:spcPts val="5082"/>
              </a:lnSpc>
            </a:pPr>
            <a:endParaRPr lang="en-US" sz="4001">
              <a:solidFill>
                <a:srgbClr val="FF66C4"/>
              </a:solidFill>
              <a:latin typeface="Eczar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901383">
            <a:off x="12060586" y="-1581488"/>
            <a:ext cx="4102262" cy="3356396"/>
          </a:xfrm>
          <a:custGeom>
            <a:avLst/>
            <a:gdLst/>
            <a:ahLst/>
            <a:cxnLst/>
            <a:rect l="l" t="t" r="r" b="b"/>
            <a:pathLst>
              <a:path w="4102262" h="3356396">
                <a:moveTo>
                  <a:pt x="0" y="0"/>
                </a:moveTo>
                <a:lnTo>
                  <a:pt x="4102262" y="0"/>
                </a:lnTo>
                <a:lnTo>
                  <a:pt x="4102262" y="3356397"/>
                </a:lnTo>
                <a:lnTo>
                  <a:pt x="0" y="3356397"/>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rot="2699999">
            <a:off x="12948119" y="-1691642"/>
            <a:ext cx="8704023" cy="7826367"/>
          </a:xfrm>
          <a:custGeom>
            <a:avLst/>
            <a:gdLst/>
            <a:ahLst/>
            <a:cxnLst/>
            <a:rect l="l" t="t" r="r" b="b"/>
            <a:pathLst>
              <a:path w="8704023" h="7826367">
                <a:moveTo>
                  <a:pt x="0" y="0"/>
                </a:moveTo>
                <a:lnTo>
                  <a:pt x="8704023" y="0"/>
                </a:lnTo>
                <a:lnTo>
                  <a:pt x="8704023" y="7826367"/>
                </a:lnTo>
                <a:lnTo>
                  <a:pt x="0" y="7826367"/>
                </a:lnTo>
                <a:lnTo>
                  <a:pt x="0" y="0"/>
                </a:lnTo>
                <a:close/>
              </a:path>
            </a:pathLst>
          </a:custGeom>
          <a:blipFill>
            <a:blip r:embed="rId4"/>
            <a:stretch>
              <a:fillRect/>
            </a:stretch>
          </a:blipFill>
        </p:spPr>
      </p:sp>
      <p:sp>
        <p:nvSpPr>
          <p:cNvPr id="4" name="Freeform 4"/>
          <p:cNvSpPr/>
          <p:nvPr/>
        </p:nvSpPr>
        <p:spPr>
          <a:xfrm rot="901383">
            <a:off x="11334656" y="9364732"/>
            <a:ext cx="4102262" cy="3356396"/>
          </a:xfrm>
          <a:custGeom>
            <a:avLst/>
            <a:gdLst/>
            <a:ahLst/>
            <a:cxnLst/>
            <a:rect l="l" t="t" r="r" b="b"/>
            <a:pathLst>
              <a:path w="4102262" h="3356396">
                <a:moveTo>
                  <a:pt x="0" y="0"/>
                </a:moveTo>
                <a:lnTo>
                  <a:pt x="4102262" y="0"/>
                </a:lnTo>
                <a:lnTo>
                  <a:pt x="4102262" y="3356396"/>
                </a:lnTo>
                <a:lnTo>
                  <a:pt x="0" y="335639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rot="-3689358">
            <a:off x="12619681" y="6648726"/>
            <a:ext cx="8704023" cy="7826367"/>
          </a:xfrm>
          <a:custGeom>
            <a:avLst/>
            <a:gdLst/>
            <a:ahLst/>
            <a:cxnLst/>
            <a:rect l="l" t="t" r="r" b="b"/>
            <a:pathLst>
              <a:path w="8704023" h="7826367">
                <a:moveTo>
                  <a:pt x="0" y="0"/>
                </a:moveTo>
                <a:lnTo>
                  <a:pt x="8704023" y="0"/>
                </a:lnTo>
                <a:lnTo>
                  <a:pt x="8704023" y="7826368"/>
                </a:lnTo>
                <a:lnTo>
                  <a:pt x="0" y="7826368"/>
                </a:lnTo>
                <a:lnTo>
                  <a:pt x="0" y="0"/>
                </a:lnTo>
                <a:close/>
              </a:path>
            </a:pathLst>
          </a:custGeom>
          <a:blipFill>
            <a:blip r:embed="rId4"/>
            <a:stretch>
              <a:fillRect/>
            </a:stretch>
          </a:blipFill>
        </p:spPr>
      </p:sp>
      <p:sp>
        <p:nvSpPr>
          <p:cNvPr id="6" name="Freeform 6"/>
          <p:cNvSpPr/>
          <p:nvPr/>
        </p:nvSpPr>
        <p:spPr>
          <a:xfrm>
            <a:off x="14111717" y="-3086100"/>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7" name="Freeform 7"/>
          <p:cNvSpPr/>
          <p:nvPr/>
        </p:nvSpPr>
        <p:spPr>
          <a:xfrm rot="3405389">
            <a:off x="13905467" y="5831318"/>
            <a:ext cx="7645315" cy="8500698"/>
          </a:xfrm>
          <a:custGeom>
            <a:avLst/>
            <a:gdLst/>
            <a:ahLst/>
            <a:cxnLst/>
            <a:rect l="l" t="t" r="r" b="b"/>
            <a:pathLst>
              <a:path w="7645315" h="8500698">
                <a:moveTo>
                  <a:pt x="0" y="0"/>
                </a:moveTo>
                <a:lnTo>
                  <a:pt x="7645316" y="0"/>
                </a:lnTo>
                <a:lnTo>
                  <a:pt x="7645316" y="8500698"/>
                </a:lnTo>
                <a:lnTo>
                  <a:pt x="0" y="8500698"/>
                </a:lnTo>
                <a:lnTo>
                  <a:pt x="0" y="0"/>
                </a:lnTo>
                <a:close/>
              </a:path>
            </a:pathLst>
          </a:custGeom>
          <a:blipFill>
            <a:blip r:embed="rId5"/>
            <a:stretch>
              <a:fillRect/>
            </a:stretch>
          </a:blipFill>
        </p:spPr>
      </p:sp>
      <p:sp>
        <p:nvSpPr>
          <p:cNvPr id="8" name="Freeform 8"/>
          <p:cNvSpPr/>
          <p:nvPr/>
        </p:nvSpPr>
        <p:spPr>
          <a:xfrm rot="3405389">
            <a:off x="3187213" y="-5795695"/>
            <a:ext cx="7645315" cy="8500698"/>
          </a:xfrm>
          <a:custGeom>
            <a:avLst/>
            <a:gdLst/>
            <a:ahLst/>
            <a:cxnLst/>
            <a:rect l="l" t="t" r="r" b="b"/>
            <a:pathLst>
              <a:path w="7645315" h="8500698">
                <a:moveTo>
                  <a:pt x="0" y="0"/>
                </a:moveTo>
                <a:lnTo>
                  <a:pt x="7645315" y="0"/>
                </a:lnTo>
                <a:lnTo>
                  <a:pt x="7645315" y="8500698"/>
                </a:lnTo>
                <a:lnTo>
                  <a:pt x="0" y="8500698"/>
                </a:lnTo>
                <a:lnTo>
                  <a:pt x="0" y="0"/>
                </a:lnTo>
                <a:close/>
              </a:path>
            </a:pathLst>
          </a:custGeom>
          <a:blipFill>
            <a:blip r:embed="rId5"/>
            <a:stretch>
              <a:fillRect/>
            </a:stretch>
          </a:blipFill>
        </p:spPr>
      </p:sp>
      <p:sp>
        <p:nvSpPr>
          <p:cNvPr id="9" name="TextBox 9"/>
          <p:cNvSpPr txBox="1"/>
          <p:nvPr/>
        </p:nvSpPr>
        <p:spPr>
          <a:xfrm>
            <a:off x="2130245" y="0"/>
            <a:ext cx="12660218" cy="1333500"/>
          </a:xfrm>
          <a:prstGeom prst="rect">
            <a:avLst/>
          </a:prstGeom>
        </p:spPr>
        <p:txBody>
          <a:bodyPr lIns="0" tIns="0" rIns="0" bIns="0" rtlCol="0" anchor="t">
            <a:spAutoFit/>
          </a:bodyPr>
          <a:lstStyle/>
          <a:p>
            <a:pPr marL="0" lvl="0" indent="0" algn="ctr">
              <a:lnSpc>
                <a:spcPts val="10559"/>
              </a:lnSpc>
              <a:spcBef>
                <a:spcPct val="0"/>
              </a:spcBef>
            </a:pPr>
            <a:r>
              <a:rPr lang="en-US" sz="8799">
                <a:solidFill>
                  <a:srgbClr val="273384"/>
                </a:solidFill>
                <a:latin typeface="Eczar Bold"/>
              </a:rPr>
              <a:t>create series</a:t>
            </a:r>
          </a:p>
        </p:txBody>
      </p:sp>
      <p:sp>
        <p:nvSpPr>
          <p:cNvPr id="10" name="TextBox 10"/>
          <p:cNvSpPr txBox="1"/>
          <p:nvPr/>
        </p:nvSpPr>
        <p:spPr>
          <a:xfrm>
            <a:off x="0" y="952500"/>
            <a:ext cx="18288000" cy="11796038"/>
          </a:xfrm>
          <a:prstGeom prst="rect">
            <a:avLst/>
          </a:prstGeom>
        </p:spPr>
        <p:txBody>
          <a:bodyPr lIns="0" tIns="0" rIns="0" bIns="0" rtlCol="0" anchor="t">
            <a:spAutoFit/>
          </a:bodyPr>
          <a:lstStyle/>
          <a:p>
            <a:pPr>
              <a:lnSpc>
                <a:spcPts val="5549"/>
              </a:lnSpc>
            </a:pPr>
            <a:r>
              <a:rPr lang="en-US" sz="3964">
                <a:solidFill>
                  <a:srgbClr val="000000"/>
                </a:solidFill>
                <a:latin typeface="Raleway Semi-Bold"/>
              </a:rPr>
              <a:t>Load the Stock Price Data</a:t>
            </a:r>
            <a:r>
              <a:rPr lang="en-US" sz="3964">
                <a:solidFill>
                  <a:srgbClr val="000000"/>
                </a:solidFill>
                <a:latin typeface="Raleway"/>
              </a:rPr>
              <a:t>:</a:t>
            </a:r>
          </a:p>
          <a:p>
            <a:pPr>
              <a:lnSpc>
                <a:spcPts val="5549"/>
              </a:lnSpc>
            </a:pPr>
            <a:r>
              <a:rPr lang="en-US" sz="3964">
                <a:solidFill>
                  <a:srgbClr val="000000"/>
                </a:solidFill>
                <a:latin typeface="Raleway"/>
              </a:rPr>
              <a:t>You'll need historical stock price data for your time series. You can obtain this data from various sources, including online financial APIs or by using libraries like </a:t>
            </a:r>
            <a:r>
              <a:rPr lang="en-US" sz="3964">
                <a:solidFill>
                  <a:srgbClr val="000000"/>
                </a:solidFill>
                <a:latin typeface="Raleway Semi-Bold"/>
              </a:rPr>
              <a:t>pandas-datareader</a:t>
            </a:r>
            <a:r>
              <a:rPr lang="en-US" sz="3964">
                <a:solidFill>
                  <a:srgbClr val="000000"/>
                </a:solidFill>
                <a:latin typeface="Raleway"/>
              </a:rPr>
              <a:t>. For this example, let's assume you have a CSV file with the historical stock price data.</a:t>
            </a:r>
          </a:p>
          <a:p>
            <a:pPr>
              <a:lnSpc>
                <a:spcPts val="5549"/>
              </a:lnSpc>
            </a:pPr>
            <a:r>
              <a:rPr lang="en-US" sz="3964">
                <a:solidFill>
                  <a:srgbClr val="FFDE59"/>
                </a:solidFill>
                <a:latin typeface="Raleway Bold"/>
              </a:rPr>
              <a:t># Load historical stock price data from a CSV file</a:t>
            </a:r>
          </a:p>
          <a:p>
            <a:pPr>
              <a:lnSpc>
                <a:spcPts val="5549"/>
              </a:lnSpc>
            </a:pPr>
            <a:r>
              <a:rPr lang="en-US" sz="3964">
                <a:solidFill>
                  <a:srgbClr val="FFDE59"/>
                </a:solidFill>
                <a:latin typeface="Raleway Bold"/>
              </a:rPr>
              <a:t>df = pd.read_csv('stock_price_data.csv').</a:t>
            </a:r>
          </a:p>
          <a:p>
            <a:pPr>
              <a:lnSpc>
                <a:spcPts val="5549"/>
              </a:lnSpc>
            </a:pPr>
            <a:r>
              <a:rPr lang="en-US" sz="3964">
                <a:solidFill>
                  <a:srgbClr val="000000"/>
                </a:solidFill>
                <a:latin typeface="Raleway Bold"/>
              </a:rPr>
              <a:t>Set the Date as the Index:</a:t>
            </a:r>
          </a:p>
          <a:p>
            <a:pPr>
              <a:lnSpc>
                <a:spcPts val="5549"/>
              </a:lnSpc>
            </a:pPr>
            <a:r>
              <a:rPr lang="en-US" sz="3964">
                <a:solidFill>
                  <a:srgbClr val="000000"/>
                </a:solidFill>
                <a:latin typeface="Raleway"/>
              </a:rPr>
              <a:t>In</a:t>
            </a:r>
            <a:r>
              <a:rPr lang="en-US" sz="3964">
                <a:solidFill>
                  <a:srgbClr val="000000"/>
                </a:solidFill>
                <a:latin typeface="Raleway Bold"/>
              </a:rPr>
              <a:t> </a:t>
            </a:r>
            <a:r>
              <a:rPr lang="en-US" sz="3964">
                <a:solidFill>
                  <a:srgbClr val="000000"/>
                </a:solidFill>
                <a:latin typeface="Raleway"/>
              </a:rPr>
              <a:t>a time series, the date is usually set as the index to allow for time-based indexing and analysis. If the date is not already set as the index, </a:t>
            </a:r>
          </a:p>
          <a:p>
            <a:pPr>
              <a:lnSpc>
                <a:spcPts val="5549"/>
              </a:lnSpc>
            </a:pPr>
            <a:r>
              <a:rPr lang="en-US" sz="3964">
                <a:solidFill>
                  <a:srgbClr val="000000"/>
                </a:solidFill>
                <a:latin typeface="Raleway"/>
              </a:rPr>
              <a:t>.</a:t>
            </a:r>
            <a:r>
              <a:rPr lang="en-US" sz="3964">
                <a:solidFill>
                  <a:srgbClr val="FFDE59"/>
                </a:solidFill>
                <a:latin typeface="Raleway Bold"/>
              </a:rPr>
              <a:t># Set the 'Date' column as the index</a:t>
            </a:r>
          </a:p>
          <a:p>
            <a:pPr>
              <a:lnSpc>
                <a:spcPts val="5549"/>
              </a:lnSpc>
            </a:pPr>
            <a:r>
              <a:rPr lang="en-US" sz="3964">
                <a:solidFill>
                  <a:srgbClr val="FFDE59"/>
                </a:solidFill>
                <a:latin typeface="Raleway Bold"/>
              </a:rPr>
              <a:t>df['Date'] = pd.to_datetime(df['Date'])</a:t>
            </a:r>
          </a:p>
          <a:p>
            <a:pPr>
              <a:lnSpc>
                <a:spcPts val="5549"/>
              </a:lnSpc>
            </a:pPr>
            <a:r>
              <a:rPr lang="en-US" sz="3964">
                <a:solidFill>
                  <a:srgbClr val="FFDE59"/>
                </a:solidFill>
                <a:latin typeface="Raleway Bold"/>
              </a:rPr>
              <a:t>df.set_index('Date', inplace=True)</a:t>
            </a:r>
          </a:p>
          <a:p>
            <a:pPr>
              <a:lnSpc>
                <a:spcPts val="5549"/>
              </a:lnSpc>
            </a:pPr>
            <a:endParaRPr lang="en-US" sz="3964">
              <a:solidFill>
                <a:srgbClr val="FFDE59"/>
              </a:solidFill>
              <a:latin typeface="Raleway Bold"/>
            </a:endParaRPr>
          </a:p>
          <a:p>
            <a:pPr>
              <a:lnSpc>
                <a:spcPts val="5549"/>
              </a:lnSpc>
            </a:pPr>
            <a:endParaRPr lang="en-US" sz="3964">
              <a:solidFill>
                <a:srgbClr val="FFDE59"/>
              </a:solidFill>
              <a:latin typeface="Raleway Bold"/>
            </a:endParaRPr>
          </a:p>
          <a:p>
            <a:pPr>
              <a:lnSpc>
                <a:spcPts val="5549"/>
              </a:lnSpc>
            </a:pPr>
            <a:endParaRPr lang="en-US" sz="3964">
              <a:solidFill>
                <a:srgbClr val="FFDE59"/>
              </a:solidFill>
              <a:latin typeface="Raleway Bold"/>
            </a:endParaRPr>
          </a:p>
          <a:p>
            <a:pPr>
              <a:lnSpc>
                <a:spcPts val="5549"/>
              </a:lnSpc>
            </a:pPr>
            <a:endParaRPr lang="en-US" sz="3964">
              <a:solidFill>
                <a:srgbClr val="FFDE59"/>
              </a:solidFill>
              <a:latin typeface="Raleway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1033578">
            <a:off x="11990133" y="2752725"/>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2"/>
            <a:stretch>
              <a:fillRect/>
            </a:stretch>
          </a:blipFill>
        </p:spPr>
      </p:sp>
      <p:sp>
        <p:nvSpPr>
          <p:cNvPr id="3" name="TextBox 3"/>
          <p:cNvSpPr txBox="1"/>
          <p:nvPr/>
        </p:nvSpPr>
        <p:spPr>
          <a:xfrm>
            <a:off x="0" y="248567"/>
            <a:ext cx="18083124" cy="14001750"/>
          </a:xfrm>
          <a:prstGeom prst="rect">
            <a:avLst/>
          </a:prstGeom>
        </p:spPr>
        <p:txBody>
          <a:bodyPr lIns="0" tIns="0" rIns="0" bIns="0" rtlCol="0" anchor="t">
            <a:spAutoFit/>
          </a:bodyPr>
          <a:lstStyle/>
          <a:p>
            <a:pPr>
              <a:lnSpc>
                <a:spcPts val="5280"/>
              </a:lnSpc>
            </a:pPr>
            <a:r>
              <a:rPr lang="en-US" sz="4400">
                <a:solidFill>
                  <a:srgbClr val="000000"/>
                </a:solidFill>
                <a:latin typeface="Eczar Bold"/>
              </a:rPr>
              <a:t>Create the Time Series:</a:t>
            </a:r>
          </a:p>
          <a:p>
            <a:pPr>
              <a:lnSpc>
                <a:spcPts val="5280"/>
              </a:lnSpc>
            </a:pPr>
            <a:r>
              <a:rPr lang="en-US" sz="4400">
                <a:solidFill>
                  <a:srgbClr val="000000"/>
                </a:solidFill>
                <a:latin typeface="Eczar"/>
              </a:rPr>
              <a:t>You can create a Pandas Series from one of the columns in your DataFrame. For example, if you want to create a time series for the closing prices.</a:t>
            </a:r>
          </a:p>
          <a:p>
            <a:pPr>
              <a:lnSpc>
                <a:spcPts val="5280"/>
              </a:lnSpc>
            </a:pPr>
            <a:r>
              <a:rPr lang="en-US" sz="4400">
                <a:solidFill>
                  <a:srgbClr val="7ED957"/>
                </a:solidFill>
                <a:latin typeface="Eczar Bold"/>
              </a:rPr>
              <a:t> Create a time series for closing prices</a:t>
            </a:r>
          </a:p>
          <a:p>
            <a:pPr>
              <a:lnSpc>
                <a:spcPts val="5280"/>
              </a:lnSpc>
            </a:pPr>
            <a:r>
              <a:rPr lang="en-US" sz="4400">
                <a:solidFill>
                  <a:srgbClr val="7ED957"/>
                </a:solidFill>
                <a:latin typeface="Eczar Bold"/>
              </a:rPr>
              <a:t>closing_price_series = df['Close']</a:t>
            </a:r>
          </a:p>
          <a:p>
            <a:pPr>
              <a:lnSpc>
                <a:spcPts val="5280"/>
              </a:lnSpc>
            </a:pPr>
            <a:r>
              <a:rPr lang="en-US" sz="4400">
                <a:solidFill>
                  <a:srgbClr val="000000"/>
                </a:solidFill>
                <a:latin typeface="Eczar Bold"/>
              </a:rPr>
              <a:t>Visualize the Time Series:</a:t>
            </a:r>
          </a:p>
          <a:p>
            <a:pPr>
              <a:lnSpc>
                <a:spcPts val="5280"/>
              </a:lnSpc>
            </a:pPr>
            <a:r>
              <a:rPr lang="en-US" sz="4400">
                <a:solidFill>
                  <a:srgbClr val="000000"/>
                </a:solidFill>
                <a:latin typeface="Eczar"/>
              </a:rPr>
              <a:t>You can visualize the time series using Matplotlib or any other plotting library. For instance, to create a simple line chart.</a:t>
            </a:r>
          </a:p>
          <a:p>
            <a:pPr>
              <a:lnSpc>
                <a:spcPts val="5280"/>
              </a:lnSpc>
            </a:pPr>
            <a:r>
              <a:rPr lang="en-US" sz="4400">
                <a:solidFill>
                  <a:srgbClr val="7ED957"/>
                </a:solidFill>
                <a:latin typeface="Eczar Bold"/>
              </a:rPr>
              <a:t>import matplotlib.pyplot as plt</a:t>
            </a:r>
          </a:p>
          <a:p>
            <a:pPr>
              <a:lnSpc>
                <a:spcPts val="5280"/>
              </a:lnSpc>
            </a:pPr>
            <a:r>
              <a:rPr lang="en-US" sz="4400">
                <a:solidFill>
                  <a:srgbClr val="7ED957"/>
                </a:solidFill>
                <a:latin typeface="Eczar Bold"/>
              </a:rPr>
              <a:t>plt.figure(figsize=(12, 6))</a:t>
            </a:r>
          </a:p>
          <a:p>
            <a:pPr>
              <a:lnSpc>
                <a:spcPts val="5280"/>
              </a:lnSpc>
            </a:pPr>
            <a:r>
              <a:rPr lang="en-US" sz="4400">
                <a:solidFill>
                  <a:srgbClr val="7ED957"/>
                </a:solidFill>
                <a:latin typeface="Eczar Bold"/>
              </a:rPr>
              <a:t>plt.plot(closing_price_series.index, closing_price_series.values, label='Closing Price', color='blue')</a:t>
            </a:r>
          </a:p>
          <a:p>
            <a:pPr>
              <a:lnSpc>
                <a:spcPts val="5280"/>
              </a:lnSpc>
            </a:pPr>
            <a:r>
              <a:rPr lang="en-US" sz="4400">
                <a:solidFill>
                  <a:srgbClr val="7ED957"/>
                </a:solidFill>
                <a:latin typeface="Eczar Bold"/>
              </a:rPr>
              <a:t>plt.xlabel('Date')</a:t>
            </a:r>
          </a:p>
          <a:p>
            <a:pPr>
              <a:lnSpc>
                <a:spcPts val="5280"/>
              </a:lnSpc>
            </a:pPr>
            <a:r>
              <a:rPr lang="en-US" sz="4400">
                <a:solidFill>
                  <a:srgbClr val="7ED957"/>
                </a:solidFill>
                <a:latin typeface="Eczar Bold"/>
              </a:rPr>
              <a:t>plt.ylabel('Price')</a:t>
            </a: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marL="0" lvl="0" indent="0">
              <a:lnSpc>
                <a:spcPts val="5280"/>
              </a:lnSpc>
              <a:spcBef>
                <a:spcPct val="0"/>
              </a:spcBef>
            </a:pPr>
            <a:endParaRPr lang="en-US" sz="4400">
              <a:solidFill>
                <a:srgbClr val="7ED957"/>
              </a:solidFill>
              <a:latin typeface="Eczar Bold"/>
            </a:endParaRPr>
          </a:p>
        </p:txBody>
      </p:sp>
      <p:sp>
        <p:nvSpPr>
          <p:cNvPr id="4" name="Freeform 4"/>
          <p:cNvSpPr/>
          <p:nvPr/>
        </p:nvSpPr>
        <p:spPr>
          <a:xfrm rot="2800797">
            <a:off x="660592" y="79221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
        <p:nvSpPr>
          <p:cNvPr id="5" name="Freeform 5"/>
          <p:cNvSpPr/>
          <p:nvPr/>
        </p:nvSpPr>
        <p:spPr>
          <a:xfrm rot="-10800000" flipV="1">
            <a:off x="-406406" y="8483600"/>
            <a:ext cx="18694406" cy="4605433"/>
          </a:xfrm>
          <a:custGeom>
            <a:avLst/>
            <a:gdLst/>
            <a:ahLst/>
            <a:cxnLst/>
            <a:rect l="l" t="t" r="r" b="b"/>
            <a:pathLst>
              <a:path w="18694406" h="4605433">
                <a:moveTo>
                  <a:pt x="0" y="4605433"/>
                </a:moveTo>
                <a:lnTo>
                  <a:pt x="18694406" y="4605433"/>
                </a:lnTo>
                <a:lnTo>
                  <a:pt x="18694406" y="0"/>
                </a:lnTo>
                <a:lnTo>
                  <a:pt x="0" y="0"/>
                </a:lnTo>
                <a:lnTo>
                  <a:pt x="0" y="4605433"/>
                </a:lnTo>
                <a:close/>
              </a:path>
            </a:pathLst>
          </a:custGeom>
          <a:blipFill>
            <a:blip r:embed="rId4"/>
            <a:stretch>
              <a:fillRect t="-7590" b="-7590"/>
            </a:stretch>
          </a:blipFill>
        </p:spPr>
      </p:sp>
      <p:sp>
        <p:nvSpPr>
          <p:cNvPr id="6" name="Freeform 6"/>
          <p:cNvSpPr/>
          <p:nvPr/>
        </p:nvSpPr>
        <p:spPr>
          <a:xfrm rot="2800797">
            <a:off x="5895642" y="80745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
        <p:nvSpPr>
          <p:cNvPr id="7" name="Freeform 7"/>
          <p:cNvSpPr/>
          <p:nvPr/>
        </p:nvSpPr>
        <p:spPr>
          <a:xfrm rot="2800797">
            <a:off x="11130692" y="82269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
        <p:nvSpPr>
          <p:cNvPr id="8" name="Freeform 8"/>
          <p:cNvSpPr/>
          <p:nvPr/>
        </p:nvSpPr>
        <p:spPr>
          <a:xfrm rot="2800797">
            <a:off x="16365742" y="83793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2984660">
            <a:off x="15459392" y="3510579"/>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119339" y="-4507184"/>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4" name="Freeform 4"/>
          <p:cNvSpPr/>
          <p:nvPr/>
        </p:nvSpPr>
        <p:spPr>
          <a:xfrm rot="-1264648">
            <a:off x="-2042291" y="3086100"/>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a:off x="-5014947" y="4938208"/>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6" name="Freeform 6"/>
          <p:cNvSpPr/>
          <p:nvPr/>
        </p:nvSpPr>
        <p:spPr>
          <a:xfrm>
            <a:off x="13917678" y="-3086100"/>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7" name="Freeform 7"/>
          <p:cNvSpPr/>
          <p:nvPr/>
        </p:nvSpPr>
        <p:spPr>
          <a:xfrm rot="6495018">
            <a:off x="-1249695" y="54383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8" name="TextBox 8"/>
          <p:cNvSpPr txBox="1"/>
          <p:nvPr/>
        </p:nvSpPr>
        <p:spPr>
          <a:xfrm>
            <a:off x="-314008" y="38100"/>
            <a:ext cx="18288000" cy="1254135"/>
          </a:xfrm>
          <a:prstGeom prst="rect">
            <a:avLst/>
          </a:prstGeom>
        </p:spPr>
        <p:txBody>
          <a:bodyPr lIns="0" tIns="0" rIns="0" bIns="0" rtlCol="0" anchor="t">
            <a:spAutoFit/>
          </a:bodyPr>
          <a:lstStyle/>
          <a:p>
            <a:pPr algn="ctr">
              <a:lnSpc>
                <a:spcPts val="9776"/>
              </a:lnSpc>
            </a:pPr>
            <a:r>
              <a:rPr lang="en-US" sz="8501">
                <a:solidFill>
                  <a:srgbClr val="273384"/>
                </a:solidFill>
                <a:latin typeface="Eczar Bold"/>
              </a:rPr>
              <a:t>PLT.PLOT(SORE,EXPECTANCY) </a:t>
            </a:r>
          </a:p>
        </p:txBody>
      </p:sp>
      <p:sp>
        <p:nvSpPr>
          <p:cNvPr id="9" name="Freeform 9"/>
          <p:cNvSpPr/>
          <p:nvPr/>
        </p:nvSpPr>
        <p:spPr>
          <a:xfrm rot="-2700000">
            <a:off x="-1551070" y="-489556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0" name="Freeform 10"/>
          <p:cNvSpPr/>
          <p:nvPr/>
        </p:nvSpPr>
        <p:spPr>
          <a:xfrm rot="-3442328">
            <a:off x="12759754" y="6160928"/>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1" name="TextBox 11"/>
          <p:cNvSpPr txBox="1"/>
          <p:nvPr/>
        </p:nvSpPr>
        <p:spPr>
          <a:xfrm>
            <a:off x="0" y="1688393"/>
            <a:ext cx="18288000" cy="9144160"/>
          </a:xfrm>
          <a:prstGeom prst="rect">
            <a:avLst/>
          </a:prstGeom>
        </p:spPr>
        <p:txBody>
          <a:bodyPr lIns="0" tIns="0" rIns="0" bIns="0" rtlCol="0" anchor="t">
            <a:spAutoFit/>
          </a:bodyPr>
          <a:lstStyle/>
          <a:p>
            <a:pPr algn="just">
              <a:lnSpc>
                <a:spcPts val="5530"/>
              </a:lnSpc>
            </a:pPr>
            <a:r>
              <a:rPr lang="en-US" sz="3922">
                <a:solidFill>
                  <a:srgbClr val="000000"/>
                </a:solidFill>
                <a:latin typeface="Lovelace Bold"/>
              </a:rPr>
              <a:t>The plt.plot() function in Python is used for creating line plots, and it can be used for visualizing various types of data, including stock price predictions or any time series data. Let's break down the function and provide a sample code snippet for stock price prediction:</a:t>
            </a:r>
          </a:p>
          <a:p>
            <a:pPr algn="just">
              <a:lnSpc>
                <a:spcPts val="5530"/>
              </a:lnSpc>
            </a:pPr>
            <a:r>
              <a:rPr lang="en-US" sz="3922">
                <a:solidFill>
                  <a:srgbClr val="000000"/>
                </a:solidFill>
                <a:latin typeface="Lovelace Bold"/>
              </a:rPr>
              <a:t>Short Notes on plt.plot() Function:</a:t>
            </a:r>
          </a:p>
          <a:p>
            <a:pPr marL="846887" lvl="1" indent="-423444" algn="just">
              <a:lnSpc>
                <a:spcPts val="5530"/>
              </a:lnSpc>
              <a:buFont typeface="Arial"/>
              <a:buChar char="•"/>
            </a:pPr>
            <a:r>
              <a:rPr lang="en-US" sz="3922">
                <a:solidFill>
                  <a:srgbClr val="000000"/>
                </a:solidFill>
                <a:latin typeface="Lovelace Bold"/>
              </a:rPr>
              <a:t>plt.plot(x, y, format, ...): This function is used to create line plots.</a:t>
            </a:r>
          </a:p>
          <a:p>
            <a:pPr marL="846887" lvl="1" indent="-423444" algn="just">
              <a:lnSpc>
                <a:spcPts val="5530"/>
              </a:lnSpc>
              <a:buFont typeface="Arial"/>
              <a:buChar char="•"/>
            </a:pPr>
            <a:r>
              <a:rPr lang="en-US" sz="3922">
                <a:solidFill>
                  <a:srgbClr val="000000"/>
                </a:solidFill>
                <a:latin typeface="Lovelace Bold"/>
              </a:rPr>
              <a:t>x: The x-coordinates (typically representing time or dates).</a:t>
            </a:r>
          </a:p>
          <a:p>
            <a:pPr marL="846887" lvl="1" indent="-423444" algn="just">
              <a:lnSpc>
                <a:spcPts val="5530"/>
              </a:lnSpc>
              <a:buFont typeface="Arial"/>
              <a:buChar char="•"/>
            </a:pPr>
            <a:r>
              <a:rPr lang="en-US" sz="3922">
                <a:solidFill>
                  <a:srgbClr val="000000"/>
                </a:solidFill>
                <a:latin typeface="Lovelace Bold"/>
              </a:rPr>
              <a:t>y: The y-coordinates (usually representing the values you want to plot, like stock prices).</a:t>
            </a:r>
          </a:p>
          <a:p>
            <a:pPr marL="846887" lvl="1" indent="-423444" algn="just">
              <a:lnSpc>
                <a:spcPts val="5530"/>
              </a:lnSpc>
              <a:buFont typeface="Arial"/>
              <a:buChar char="•"/>
            </a:pPr>
            <a:r>
              <a:rPr lang="en-US" sz="3922">
                <a:solidFill>
                  <a:srgbClr val="000000"/>
                </a:solidFill>
                <a:latin typeface="Lovelace Bold"/>
              </a:rPr>
              <a:t>format (optional): A string that specifies the color and line style of the plot. For example, 'b-' means a blue solid line.</a:t>
            </a:r>
          </a:p>
          <a:p>
            <a:pPr algn="just">
              <a:lnSpc>
                <a:spcPts val="5530"/>
              </a:lnSpc>
              <a:spcBef>
                <a:spcPct val="0"/>
              </a:spcBef>
            </a:pPr>
            <a:endParaRPr lang="en-US" sz="3922">
              <a:solidFill>
                <a:srgbClr val="000000"/>
              </a:solidFill>
              <a:latin typeface="Lovelace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3958469"/>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3263111"/>
            <a:ext cx="5469632" cy="4475153"/>
          </a:xfrm>
          <a:custGeom>
            <a:avLst/>
            <a:gdLst/>
            <a:ahLst/>
            <a:cxnLst/>
            <a:rect l="l" t="t" r="r" b="b"/>
            <a:pathLst>
              <a:path w="5469632" h="4475153">
                <a:moveTo>
                  <a:pt x="0" y="0"/>
                </a:moveTo>
                <a:lnTo>
                  <a:pt x="5469632" y="0"/>
                </a:lnTo>
                <a:lnTo>
                  <a:pt x="5469632" y="4475153"/>
                </a:lnTo>
                <a:lnTo>
                  <a:pt x="0" y="447515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4317314"/>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a:off x="-2993517" y="3061494"/>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6"/>
            <a:stretch>
              <a:fillRect/>
            </a:stretch>
          </a:blipFill>
        </p:spPr>
      </p:sp>
      <p:sp>
        <p:nvSpPr>
          <p:cNvPr id="6" name="Freeform 6"/>
          <p:cNvSpPr/>
          <p:nvPr/>
        </p:nvSpPr>
        <p:spPr>
          <a:xfrm rot="-1203235">
            <a:off x="156670" y="-661973"/>
            <a:ext cx="9145556" cy="4738275"/>
          </a:xfrm>
          <a:custGeom>
            <a:avLst/>
            <a:gdLst/>
            <a:ahLst/>
            <a:cxnLst/>
            <a:rect l="l" t="t" r="r" b="b"/>
            <a:pathLst>
              <a:path w="9145556" h="4738275">
                <a:moveTo>
                  <a:pt x="0" y="0"/>
                </a:moveTo>
                <a:lnTo>
                  <a:pt x="9145556" y="0"/>
                </a:lnTo>
                <a:lnTo>
                  <a:pt x="9145556" y="4738274"/>
                </a:lnTo>
                <a:lnTo>
                  <a:pt x="0" y="4738274"/>
                </a:lnTo>
                <a:lnTo>
                  <a:pt x="0" y="0"/>
                </a:lnTo>
                <a:close/>
              </a:path>
            </a:pathLst>
          </a:custGeom>
          <a:blipFill>
            <a:blip r:embed="rId6"/>
            <a:stretch>
              <a:fillRect t="-114609"/>
            </a:stretch>
          </a:blipFill>
        </p:spPr>
      </p:sp>
      <p:sp>
        <p:nvSpPr>
          <p:cNvPr id="7" name="TextBox 7"/>
          <p:cNvSpPr txBox="1"/>
          <p:nvPr/>
        </p:nvSpPr>
        <p:spPr>
          <a:xfrm>
            <a:off x="0" y="487490"/>
            <a:ext cx="18288000" cy="1398138"/>
          </a:xfrm>
          <a:prstGeom prst="rect">
            <a:avLst/>
          </a:prstGeom>
        </p:spPr>
        <p:txBody>
          <a:bodyPr lIns="0" tIns="0" rIns="0" bIns="0" rtlCol="0" anchor="t">
            <a:spAutoFit/>
          </a:bodyPr>
          <a:lstStyle/>
          <a:p>
            <a:pPr>
              <a:lnSpc>
                <a:spcPts val="11176"/>
              </a:lnSpc>
            </a:pPr>
            <a:r>
              <a:rPr lang="en-US" sz="8800">
                <a:solidFill>
                  <a:srgbClr val="273384"/>
                </a:solidFill>
                <a:latin typeface="Eczar Bold"/>
              </a:rPr>
              <a:t>PLT.PLOT(SORE,EXPECTANCY) </a:t>
            </a:r>
          </a:p>
        </p:txBody>
      </p:sp>
      <p:sp>
        <p:nvSpPr>
          <p:cNvPr id="8" name="TextBox 8"/>
          <p:cNvSpPr txBox="1"/>
          <p:nvPr/>
        </p:nvSpPr>
        <p:spPr>
          <a:xfrm>
            <a:off x="0" y="1630964"/>
            <a:ext cx="18288000" cy="9395127"/>
          </a:xfrm>
          <a:prstGeom prst="rect">
            <a:avLst/>
          </a:prstGeom>
        </p:spPr>
        <p:txBody>
          <a:bodyPr lIns="0" tIns="0" rIns="0" bIns="0" rtlCol="0" anchor="t">
            <a:spAutoFit/>
          </a:bodyPr>
          <a:lstStyle/>
          <a:p>
            <a:pPr>
              <a:lnSpc>
                <a:spcPts val="4851"/>
              </a:lnSpc>
            </a:pPr>
            <a:r>
              <a:rPr lang="en-US" sz="3441">
                <a:solidFill>
                  <a:srgbClr val="B029D1"/>
                </a:solidFill>
                <a:latin typeface="Lovelace Bold"/>
              </a:rPr>
              <a:t>import matplotlib.pyplot as plt</a:t>
            </a:r>
          </a:p>
          <a:p>
            <a:pPr>
              <a:lnSpc>
                <a:spcPts val="4851"/>
              </a:lnSpc>
            </a:pPr>
            <a:r>
              <a:rPr lang="en-US" sz="3441">
                <a:solidFill>
                  <a:srgbClr val="B029D1"/>
                </a:solidFill>
                <a:latin typeface="Lovelace Bold"/>
              </a:rPr>
              <a:t># Sample stock price and expectancy data</a:t>
            </a:r>
          </a:p>
          <a:p>
            <a:pPr>
              <a:lnSpc>
                <a:spcPts val="4851"/>
              </a:lnSpc>
            </a:pPr>
            <a:r>
              <a:rPr lang="en-US" sz="3441">
                <a:solidFill>
                  <a:srgbClr val="B029D1"/>
                </a:solidFill>
                <a:latin typeface="Lovelace Bold"/>
              </a:rPr>
              <a:t>price = [100, 105, 110, 120, 125, 130, 135]</a:t>
            </a:r>
          </a:p>
          <a:p>
            <a:pPr>
              <a:lnSpc>
                <a:spcPts val="4851"/>
              </a:lnSpc>
            </a:pPr>
            <a:r>
              <a:rPr lang="en-US" sz="3441">
                <a:solidFill>
                  <a:srgbClr val="B029D1"/>
                </a:solidFill>
                <a:latin typeface="Lovelace Bold"/>
              </a:rPr>
              <a:t>expectancy = [102, 106, 115, 119, 130, 132, 138]</a:t>
            </a:r>
          </a:p>
          <a:p>
            <a:pPr>
              <a:lnSpc>
                <a:spcPts val="4851"/>
              </a:lnSpc>
            </a:pPr>
            <a:r>
              <a:rPr lang="en-US" sz="3441">
                <a:solidFill>
                  <a:srgbClr val="B029D1"/>
                </a:solidFill>
                <a:latin typeface="Lovelace Bold"/>
              </a:rPr>
              <a:t># Create a line plot</a:t>
            </a:r>
          </a:p>
          <a:p>
            <a:pPr>
              <a:lnSpc>
                <a:spcPts val="4851"/>
              </a:lnSpc>
            </a:pPr>
            <a:r>
              <a:rPr lang="en-US" sz="3441">
                <a:solidFill>
                  <a:srgbClr val="B029D1"/>
                </a:solidFill>
                <a:latin typeface="Lovelace Bold"/>
              </a:rPr>
              <a:t>plt.plot(price, expectancy, 'b-', label='Actual vs. Expected Price')</a:t>
            </a:r>
          </a:p>
          <a:p>
            <a:pPr>
              <a:lnSpc>
                <a:spcPts val="4851"/>
              </a:lnSpc>
            </a:pPr>
            <a:r>
              <a:rPr lang="en-US" sz="3441">
                <a:solidFill>
                  <a:srgbClr val="B029D1"/>
                </a:solidFill>
                <a:latin typeface="Lovelace Bold"/>
              </a:rPr>
              <a:t># Set labels and title</a:t>
            </a:r>
          </a:p>
          <a:p>
            <a:pPr>
              <a:lnSpc>
                <a:spcPts val="4851"/>
              </a:lnSpc>
            </a:pPr>
            <a:r>
              <a:rPr lang="en-US" sz="3441">
                <a:solidFill>
                  <a:srgbClr val="B029D1"/>
                </a:solidFill>
                <a:latin typeface="Lovelace Bold"/>
              </a:rPr>
              <a:t>plt.xlabel('Stock Price')</a:t>
            </a:r>
          </a:p>
          <a:p>
            <a:pPr>
              <a:lnSpc>
                <a:spcPts val="4851"/>
              </a:lnSpc>
            </a:pPr>
            <a:r>
              <a:rPr lang="en-US" sz="3441">
                <a:solidFill>
                  <a:srgbClr val="B029D1"/>
                </a:solidFill>
                <a:latin typeface="Lovelace Bold"/>
              </a:rPr>
              <a:t>plt.ylabel('Expectancy')</a:t>
            </a:r>
          </a:p>
          <a:p>
            <a:pPr>
              <a:lnSpc>
                <a:spcPts val="4851"/>
              </a:lnSpc>
            </a:pPr>
            <a:r>
              <a:rPr lang="en-US" sz="3441">
                <a:solidFill>
                  <a:srgbClr val="B029D1"/>
                </a:solidFill>
                <a:latin typeface="Lovelace Bold"/>
              </a:rPr>
              <a:t>plt.title('Stock Price Prediction')</a:t>
            </a:r>
          </a:p>
          <a:p>
            <a:pPr>
              <a:lnSpc>
                <a:spcPts val="4851"/>
              </a:lnSpc>
            </a:pPr>
            <a:r>
              <a:rPr lang="en-US" sz="3441">
                <a:solidFill>
                  <a:srgbClr val="B029D1"/>
                </a:solidFill>
                <a:latin typeface="Lovelace Bold"/>
              </a:rPr>
              <a:t># Display a legend</a:t>
            </a:r>
          </a:p>
          <a:p>
            <a:pPr>
              <a:lnSpc>
                <a:spcPts val="4851"/>
              </a:lnSpc>
            </a:pPr>
            <a:r>
              <a:rPr lang="en-US" sz="3441">
                <a:solidFill>
                  <a:srgbClr val="B029D1"/>
                </a:solidFill>
                <a:latin typeface="Lovelace Bold"/>
              </a:rPr>
              <a:t>plt.legend()</a:t>
            </a:r>
          </a:p>
          <a:p>
            <a:pPr>
              <a:lnSpc>
                <a:spcPts val="4851"/>
              </a:lnSpc>
            </a:pPr>
            <a:r>
              <a:rPr lang="en-US" sz="3441">
                <a:solidFill>
                  <a:srgbClr val="B029D1"/>
                </a:solidFill>
                <a:latin typeface="Lovelace Bold"/>
              </a:rPr>
              <a:t># Show the plot</a:t>
            </a:r>
          </a:p>
          <a:p>
            <a:pPr>
              <a:lnSpc>
                <a:spcPts val="4851"/>
              </a:lnSpc>
            </a:pPr>
            <a:r>
              <a:rPr lang="en-US" sz="3441">
                <a:solidFill>
                  <a:srgbClr val="B029D1"/>
                </a:solidFill>
                <a:latin typeface="Lovelace Bold"/>
              </a:rPr>
              <a:t>plt.show()</a:t>
            </a:r>
          </a:p>
          <a:p>
            <a:pPr>
              <a:lnSpc>
                <a:spcPts val="4851"/>
              </a:lnSpc>
              <a:spcBef>
                <a:spcPct val="0"/>
              </a:spcBef>
            </a:pPr>
            <a:endParaRPr lang="en-US" sz="3441">
              <a:solidFill>
                <a:srgbClr val="B029D1"/>
              </a:solidFill>
              <a:latin typeface="Lovelace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1282</Words>
  <Application>Microsoft Office PowerPoint</Application>
  <PresentationFormat>Custom</PresentationFormat>
  <Paragraphs>135</Paragraphs>
  <Slides>18</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Arial</vt:lpstr>
      <vt:lpstr>Eczar</vt:lpstr>
      <vt:lpstr>Canva Sans Bold</vt:lpstr>
      <vt:lpstr>Eczar Semi-Bold</vt:lpstr>
      <vt:lpstr>Raleway</vt:lpstr>
      <vt:lpstr>Raleway Bold</vt:lpstr>
      <vt:lpstr>Eczar Bold</vt:lpstr>
      <vt:lpstr>Raleway Semi-Bold</vt:lpstr>
      <vt:lpstr>Lovelace Bold</vt:lpstr>
      <vt:lpstr>Lovelace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Future</dc:title>
  <dc:creator>ADMIN</dc:creator>
  <cp:lastModifiedBy>ADMIN</cp:lastModifiedBy>
  <cp:revision>1</cp:revision>
  <dcterms:created xsi:type="dcterms:W3CDTF">2006-08-16T00:00:00Z</dcterms:created>
  <dcterms:modified xsi:type="dcterms:W3CDTF">2023-10-20T10:43:06Z</dcterms:modified>
  <dc:identifier>DAFxxmQCArc</dc:identifier>
</cp:coreProperties>
</file>

<file path=docProps/thumbnail.jpeg>
</file>